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9"/>
  </p:notesMasterIdLst>
  <p:handoutMasterIdLst>
    <p:handoutMasterId r:id="rId20"/>
  </p:handoutMasterIdLst>
  <p:sldIdLst>
    <p:sldId id="257" r:id="rId5"/>
    <p:sldId id="389" r:id="rId6"/>
    <p:sldId id="401" r:id="rId7"/>
    <p:sldId id="392" r:id="rId8"/>
    <p:sldId id="393" r:id="rId9"/>
    <p:sldId id="394" r:id="rId10"/>
    <p:sldId id="402" r:id="rId11"/>
    <p:sldId id="395" r:id="rId12"/>
    <p:sldId id="403" r:id="rId13"/>
    <p:sldId id="396" r:id="rId14"/>
    <p:sldId id="397" r:id="rId15"/>
    <p:sldId id="398" r:id="rId16"/>
    <p:sldId id="399" r:id="rId17"/>
    <p:sldId id="391" r:id="rId18"/>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725" autoAdjust="0"/>
  </p:normalViewPr>
  <p:slideViewPr>
    <p:cSldViewPr snapToGrid="0">
      <p:cViewPr varScale="1">
        <p:scale>
          <a:sx n="109" d="100"/>
          <a:sy n="109" d="100"/>
        </p:scale>
        <p:origin x="534" y="102"/>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4" d="100"/>
          <a:sy n="114" d="100"/>
        </p:scale>
        <p:origin x="222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9901395-E085-4F4B-8480-0D4D51470E22}" type="datetime1">
              <a:rPr lang="fr-FR" smtClean="0"/>
              <a:t>07/09/2023</a:t>
            </a:fld>
            <a:endParaRPr lang="fr-FR"/>
          </a:p>
        </p:txBody>
      </p:sp>
      <p:sp>
        <p:nvSpPr>
          <p:cNvPr id="4" name="Espace réservé du pied de page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fr-FR" smtClean="0"/>
              <a:t>‹N°›</a:t>
            </a:fld>
            <a:endParaRPr lang="fr-FR"/>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46A5458-2F44-415F-9D8B-C167BD79D5BC}" type="datetime1">
              <a:rPr lang="fr-FR" smtClean="0"/>
              <a:t>07/09/2023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fr-FR" smtClean="0"/>
              <a:t>‹N°›</a:t>
            </a:fld>
            <a:endParaRPr lang="fr-FR"/>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1983A999-5E0E-42CA-8400-604AE921FF7C}" type="slidenum">
              <a:rPr lang="fr-FR" smtClean="0"/>
              <a:t>1</a:t>
            </a:fld>
            <a:endParaRPr lang="fr-FR"/>
          </a:p>
        </p:txBody>
      </p:sp>
      <p:sp>
        <p:nvSpPr>
          <p:cNvPr id="5" name="Espace réservé de la date 4">
            <a:extLst>
              <a:ext uri="{FF2B5EF4-FFF2-40B4-BE49-F238E27FC236}">
                <a16:creationId xmlns:a16="http://schemas.microsoft.com/office/drawing/2014/main" id="{3C0A24FE-7EA0-4AB7-A794-AF7E7158E8D1}"/>
              </a:ext>
            </a:extLst>
          </p:cNvPr>
          <p:cNvSpPr>
            <a:spLocks noGrp="1"/>
          </p:cNvSpPr>
          <p:nvPr>
            <p:ph type="dt" idx="1"/>
          </p:nvPr>
        </p:nvSpPr>
        <p:spPr/>
        <p:txBody>
          <a:bodyPr/>
          <a:lstStyle/>
          <a:p>
            <a:pPr rtl="0"/>
            <a:fld id="{8EB27F4A-103A-4702-9921-7D4D4413A207}" type="datetime1">
              <a:rPr lang="fr-FR" smtClean="0"/>
              <a:t>07/09/2023</a:t>
            </a:fld>
            <a:endParaRPr lang="fr-FR"/>
          </a:p>
        </p:txBody>
      </p:sp>
    </p:spTree>
    <p:extLst>
      <p:ext uri="{BB962C8B-B14F-4D97-AF65-F5344CB8AC3E}">
        <p14:creationId xmlns:p14="http://schemas.microsoft.com/office/powerpoint/2010/main" val="156083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re">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fr-FR" sz="4800"/>
              <a:t>3DFloat</a:t>
            </a:r>
          </a:p>
        </p:txBody>
      </p:sp>
      <p:sp>
        <p:nvSpPr>
          <p:cNvPr id="14" name="Espace réservé d’image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fr-FR"/>
              <a:t>Cliquez sur l'icône pour ajouter une image</a:t>
            </a:r>
          </a:p>
        </p:txBody>
      </p:sp>
      <p:sp>
        <p:nvSpPr>
          <p:cNvPr id="8" name="Ovale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9" name="Groupe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orme libre : Form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Ovale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3" name="Espace réservé du texte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fr-FR"/>
              <a:t>Cliquez pour modifier les styles du texte du masque</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u 3 colonnes">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orme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p>
          </p:txBody>
        </p:sp>
        <p:sp>
          <p:nvSpPr>
            <p:cNvPr id="36" name="Forme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9" name="Forme libre : Form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0" name="Ovale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5" name="Ovale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Titr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16" name="Espace réservé du texte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17" name="Espace réservé du contenu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2" name="Espace réservé du texte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 les styles du texte du masque</a:t>
            </a:r>
          </a:p>
        </p:txBody>
      </p:sp>
      <p:sp>
        <p:nvSpPr>
          <p:cNvPr id="23" name="Espace réservé du contenu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8" name="Espace réservé du texte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a:t>
            </a:r>
          </a:p>
        </p:txBody>
      </p:sp>
      <p:sp>
        <p:nvSpPr>
          <p:cNvPr id="21" name="Espace réservé du contenu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ynthèse">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fr-FR"/>
              <a:t>Modifiez le style du titre</a:t>
            </a:r>
          </a:p>
        </p:txBody>
      </p:sp>
      <p:sp>
        <p:nvSpPr>
          <p:cNvPr id="10" name="Espace réservé d’image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fr-FR"/>
              <a:t>Cliquez sur l'icône pour ajouter une image</a:t>
            </a:r>
          </a:p>
        </p:txBody>
      </p:sp>
      <p:sp>
        <p:nvSpPr>
          <p:cNvPr id="7" name="Espace réservé du contenu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8" name="Ovale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Fermeture">
    <p:spTree>
      <p:nvGrpSpPr>
        <p:cNvPr id="1" name=""/>
        <p:cNvGrpSpPr/>
        <p:nvPr/>
      </p:nvGrpSpPr>
      <p:grpSpPr>
        <a:xfrm>
          <a:off x="0" y="0"/>
          <a:ext cx="0" cy="0"/>
          <a:chOff x="0" y="0"/>
          <a:chExt cx="0" cy="0"/>
        </a:xfrm>
      </p:grpSpPr>
      <p:sp>
        <p:nvSpPr>
          <p:cNvPr id="28" name="Titr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fr-FR"/>
              <a:t>Modifiez le style du titre</a:t>
            </a:r>
            <a:endParaRPr lang="fr-FR" dirty="0"/>
          </a:p>
        </p:txBody>
      </p:sp>
      <p:sp>
        <p:nvSpPr>
          <p:cNvPr id="31" name="Sous-titr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40" name="Espace réservé d’image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fr-FR"/>
              <a:t>Cliquez sur l'icône pour ajouter une image</a:t>
            </a:r>
            <a:endParaRPr lang="fr-FR" dirty="0"/>
          </a:p>
        </p:txBody>
      </p:sp>
      <p:sp>
        <p:nvSpPr>
          <p:cNvPr id="42" name="Espace réservé d’image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fr-FR"/>
              <a:t>Cliquez sur l'icône pour ajouter une image</a:t>
            </a:r>
          </a:p>
        </p:txBody>
      </p:sp>
      <p:grpSp>
        <p:nvGrpSpPr>
          <p:cNvPr id="43" name="Groupe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orme libre : Form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sp>
          <p:nvSpPr>
            <p:cNvPr id="45" name="Ovale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6" name="Forme libre : Form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grpSp>
      <p:grpSp>
        <p:nvGrpSpPr>
          <p:cNvPr id="15" name="Groupe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orme libre : Form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1" name="Ovale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 name="Espace réservé de la date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7" name="Ovale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fr-FR"/>
              <a:t>Modifiez le style du titre</a:t>
            </a:r>
            <a:endParaRPr lang="fr-FR" dirty="0"/>
          </a:p>
        </p:txBody>
      </p:sp>
      <p:sp>
        <p:nvSpPr>
          <p:cNvPr id="3" name="Sous-titr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Modifiez le style des sous-titres du masque</a:t>
            </a:r>
            <a:endParaRPr lang="fr-FR" dirty="0"/>
          </a:p>
        </p:txBody>
      </p:sp>
      <p:sp>
        <p:nvSpPr>
          <p:cNvPr id="4" name="Espace réservé de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9" name="Forme libre : Form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0" name="Ovale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5" name="Ovale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34" name="Groupe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orme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p>
          </p:txBody>
        </p:sp>
        <p:sp>
          <p:nvSpPr>
            <p:cNvPr id="36" name="Forme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2" name="Ovale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13" name="Groupe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orme libre : Form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1" name="Ovale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2" name="Titr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fr-FR"/>
              <a:t>Modifiez le style du titre</a:t>
            </a:r>
            <a:endParaRPr lang="fr-FR" dirty="0"/>
          </a:p>
        </p:txBody>
      </p:sp>
      <p:sp>
        <p:nvSpPr>
          <p:cNvPr id="3" name="Espace réservé du contenu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contenu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e la date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orme libre : Form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2" name="Ovale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2" name="Titr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fr-FR"/>
              <a:t>Modifiez le style du titre</a:t>
            </a:r>
            <a:endParaRPr lang="fr-FR" dirty="0"/>
          </a:p>
        </p:txBody>
      </p:sp>
      <p:sp>
        <p:nvSpPr>
          <p:cNvPr id="3" name="Espace réservé du contenu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texte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a:t>Cliquez pour modifier les styles du texte du masque</a:t>
            </a:r>
          </a:p>
        </p:txBody>
      </p:sp>
      <p:sp>
        <p:nvSpPr>
          <p:cNvPr id="5" name="Espace réservé de la date 4">
            <a:extLst>
              <a:ext uri="{FF2B5EF4-FFF2-40B4-BE49-F238E27FC236}">
                <a16:creationId xmlns:a16="http://schemas.microsoft.com/office/drawing/2014/main" id="{EBD47AB1-6EB5-4E2C-B4A7-42DC643E9FF9}"/>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5BA9D15F-B6ED-46E1-9840-0B625880EE4B}"/>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fr-FR"/>
              <a:t>Cliquez pour ajouter un titre</a:t>
            </a:r>
          </a:p>
        </p:txBody>
      </p:sp>
      <p:sp>
        <p:nvSpPr>
          <p:cNvPr id="7" name="Espace réservé du contenu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fr-FR" sz="1600"/>
              <a:t>Cliquer pour ajouter du texte</a:t>
            </a:r>
          </a:p>
        </p:txBody>
      </p:sp>
      <p:sp>
        <p:nvSpPr>
          <p:cNvPr id="17" name="Espace réservé d’image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fr-FR"/>
              <a:t>Cliquez sur l'icône pour ajouter une image</a:t>
            </a:r>
          </a:p>
        </p:txBody>
      </p:sp>
      <p:sp>
        <p:nvSpPr>
          <p:cNvPr id="22" name="Espace réservé d’image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5" name="Espace réservé d’image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6" name="Ovale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10" name="Groupe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orme libre : Form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2" name="Ovale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fr-FR"/>
              <a:t>Modifiez le style du titre</a:t>
            </a:r>
            <a:endParaRPr lang="fr-FR" dirty="0"/>
          </a:p>
        </p:txBody>
      </p:sp>
      <p:sp>
        <p:nvSpPr>
          <p:cNvPr id="12" name="Espace réservé d’image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fr-FR"/>
              <a:t>Cliquez sur l'icône pour ajouter une image</a:t>
            </a:r>
          </a:p>
        </p:txBody>
      </p:sp>
      <p:sp>
        <p:nvSpPr>
          <p:cNvPr id="18" name="Espace réservé d’image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fr-FR"/>
              <a:t>Cliquez sur l'icône pour ajouter une image</a:t>
            </a:r>
          </a:p>
        </p:txBody>
      </p:sp>
      <p:sp>
        <p:nvSpPr>
          <p:cNvPr id="19" name="Espace réservé d’image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fr-FR"/>
              <a:t>Cliquez sur l'icône pour ajouter une image</a:t>
            </a:r>
          </a:p>
        </p:txBody>
      </p:sp>
      <p:sp>
        <p:nvSpPr>
          <p:cNvPr id="20" name="Espace réservé d’image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1" name="Espace réservé du contenu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fr-FR"/>
              <a:t>Cliquez sur l'icône pour ajouter une image</a:t>
            </a:r>
          </a:p>
        </p:txBody>
      </p:sp>
      <p:sp>
        <p:nvSpPr>
          <p:cNvPr id="4" name="Espace réservé de la date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fr-FR"/>
              <a:t>Mardi 2 février 20XX</a:t>
            </a:r>
          </a:p>
        </p:txBody>
      </p:sp>
      <p:sp>
        <p:nvSpPr>
          <p:cNvPr id="5" name="Espace réservé du pied de page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fr-FR" smtClean="0"/>
              <a:t>‹N°›</a:t>
            </a:fld>
            <a:endParaRPr lang="fr-FR"/>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fr-FR"/>
              <a:t>Modifiez le style du titre</a:t>
            </a:r>
            <a:endParaRPr lang="fr-FR" dirty="0"/>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fr-FR"/>
              <a:t>Cliquez sur l'icône pour ajouter une image</a:t>
            </a:r>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fr-FR"/>
              <a:t>Modifiez le style du titre</a:t>
            </a:r>
            <a:endParaRPr lang="fr-FR"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ronologie du tableau graphique">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orme libre : Form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14" name="Ovale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Ovale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6" name="Forme libre : Form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grpSp>
      <p:sp>
        <p:nvSpPr>
          <p:cNvPr id="2" name="Titr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fr-FR" dirty="0"/>
            </a:lvl1pPr>
          </a:lstStyle>
          <a:p>
            <a:pPr lvl="0" rtl="0">
              <a:lnSpc>
                <a:spcPct val="100000"/>
              </a:lnSpc>
            </a:pPr>
            <a:r>
              <a:rPr lang="fr-FR"/>
              <a:t>Modifiez le style du titre</a:t>
            </a:r>
          </a:p>
        </p:txBody>
      </p:sp>
      <p:sp>
        <p:nvSpPr>
          <p:cNvPr id="3" name="Espace réservé du contenu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fr-FR"/>
              <a:t>Mardi 2 février 20XX</a:t>
            </a:r>
          </a:p>
        </p:txBody>
      </p:sp>
      <p:sp>
        <p:nvSpPr>
          <p:cNvPr id="5" name="Espace réservé du pied de page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itation">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fr-FR"/>
              <a:t>Modifiez le style du titre</a:t>
            </a:r>
            <a:endParaRPr lang="fr-FR" dirty="0"/>
          </a:p>
        </p:txBody>
      </p:sp>
      <p:grpSp>
        <p:nvGrpSpPr>
          <p:cNvPr id="8" name="Groupe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orme libre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0" name="Forme libre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Forme libre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2" name="Ovale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7" name="Espace réservé du contenu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fr-FR"/>
              <a:t>Cliquez pour modifier les styles du texte du masque</a:t>
            </a:r>
          </a:p>
        </p:txBody>
      </p:sp>
      <p:sp>
        <p:nvSpPr>
          <p:cNvPr id="15" name="Espace réservé d’image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Équip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34" name="Ovale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0" name="Titr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fr-FR"/>
              <a:t>Équipe</a:t>
            </a:r>
          </a:p>
        </p:txBody>
      </p:sp>
      <p:grpSp>
        <p:nvGrpSpPr>
          <p:cNvPr id="51" name="Groupe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orme libre : Form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53" name="Forme libre : Form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solidFill>
                  <a:schemeClr val="tx1"/>
                </a:solidFill>
              </a:endParaRPr>
            </a:p>
          </p:txBody>
        </p:sp>
        <p:sp>
          <p:nvSpPr>
            <p:cNvPr id="54" name="Ovale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55" name="Ovale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6" name="Espace réservé d’image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fr-FR"/>
              <a:t>Cliquez sur l'icône pour ajouter une image</a:t>
            </a:r>
          </a:p>
        </p:txBody>
      </p:sp>
      <p:sp>
        <p:nvSpPr>
          <p:cNvPr id="57" name="Espace réservé d’image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fr-FR"/>
              <a:t>Cliquez sur l'icône pour ajouter une image</a:t>
            </a:r>
          </a:p>
        </p:txBody>
      </p:sp>
      <p:sp>
        <p:nvSpPr>
          <p:cNvPr id="58" name="Espace réservé d’image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fr-FR"/>
              <a:t>Cliquez sur l'icône pour ajouter une image</a:t>
            </a:r>
            <a:endParaRPr lang="fr-FR" dirty="0"/>
          </a:p>
        </p:txBody>
      </p:sp>
      <p:sp>
        <p:nvSpPr>
          <p:cNvPr id="59" name="Espace réservé d’image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fr-FR"/>
              <a:t>Cliquez sur l'icône pour ajouter une image</a:t>
            </a:r>
          </a:p>
        </p:txBody>
      </p:sp>
      <p:sp>
        <p:nvSpPr>
          <p:cNvPr id="63" name="Espace réservé du texte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fr-FR"/>
              <a:t>Nom</a:t>
            </a:r>
          </a:p>
        </p:txBody>
      </p:sp>
      <p:sp>
        <p:nvSpPr>
          <p:cNvPr id="61" name="Espace réservé du texte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fr-FR"/>
              <a:t>Titre</a:t>
            </a:r>
          </a:p>
        </p:txBody>
      </p:sp>
      <p:sp>
        <p:nvSpPr>
          <p:cNvPr id="65" name="Espace réservé du texte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fr-FR"/>
              <a:t>Nom</a:t>
            </a:r>
          </a:p>
        </p:txBody>
      </p:sp>
      <p:sp>
        <p:nvSpPr>
          <p:cNvPr id="64" name="Espace réservé du texte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fr-FR"/>
              <a:t>Titre</a:t>
            </a:r>
          </a:p>
        </p:txBody>
      </p:sp>
      <p:sp>
        <p:nvSpPr>
          <p:cNvPr id="67" name="Espace réservé du texte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fr-FR"/>
              <a:t>Nom</a:t>
            </a:r>
          </a:p>
        </p:txBody>
      </p:sp>
      <p:sp>
        <p:nvSpPr>
          <p:cNvPr id="66" name="Espace réservé du texte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fr-FR"/>
              <a:t>Titre</a:t>
            </a:r>
          </a:p>
        </p:txBody>
      </p:sp>
      <p:sp>
        <p:nvSpPr>
          <p:cNvPr id="69" name="Espace réservé du texte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fr-FR"/>
              <a:t>Nom</a:t>
            </a:r>
          </a:p>
        </p:txBody>
      </p:sp>
      <p:sp>
        <p:nvSpPr>
          <p:cNvPr id="68" name="Espace réservé du texte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fr-FR"/>
              <a:t>Titre</a:t>
            </a:r>
          </a:p>
        </p:txBody>
      </p:sp>
      <p:sp>
        <p:nvSpPr>
          <p:cNvPr id="4" name="Espace réservé de la date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u 2 colonnes (diapositive de comparaison)">
    <p:spTree>
      <p:nvGrpSpPr>
        <p:cNvPr id="1" name=""/>
        <p:cNvGrpSpPr/>
        <p:nvPr/>
      </p:nvGrpSpPr>
      <p:grpSpPr>
        <a:xfrm>
          <a:off x="0" y="0"/>
          <a:ext cx="0" cy="0"/>
          <a:chOff x="0" y="0"/>
          <a:chExt cx="0" cy="0"/>
        </a:xfrm>
      </p:grpSpPr>
      <p:sp>
        <p:nvSpPr>
          <p:cNvPr id="12" name="Ovale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2" name="Titr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3" name="Espace réservé du texte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4" name="Espace réservé du contenu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texte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fr-FR" sz="1400" b="0" cap="all" spc="200" baseline="0" dirty="0">
                <a:solidFill>
                  <a:schemeClr val="tx1"/>
                </a:solidFill>
              </a:defRPr>
            </a:lvl1pPr>
          </a:lstStyle>
          <a:p>
            <a:pPr marL="228600" lvl="0" indent="-228600" rtl="0"/>
            <a:r>
              <a:rPr lang="fr-FR"/>
              <a:t>Cliquez pour modifier les styles du texte du masque</a:t>
            </a:r>
          </a:p>
        </p:txBody>
      </p:sp>
      <p:sp>
        <p:nvSpPr>
          <p:cNvPr id="6" name="Espace réservé du contenu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7" name="Espace réservé de la date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fr-FR"/>
              <a:t>Mardi 2 février 20XX</a:t>
            </a:r>
          </a:p>
        </p:txBody>
      </p:sp>
      <p:sp>
        <p:nvSpPr>
          <p:cNvPr id="8" name="Espace réservé du pied de page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fr-FR"/>
              <a:t>Exemple de Texte de Pied de page</a:t>
            </a:r>
          </a:p>
        </p:txBody>
      </p:sp>
      <p:sp>
        <p:nvSpPr>
          <p:cNvPr id="9" name="Espace réservé du numéro de diapositive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fr-FR"/>
              <a:t>Modifiez le style du titre</a:t>
            </a:r>
            <a:endParaRPr lang="fr-FR" dirty="0"/>
          </a:p>
        </p:txBody>
      </p:sp>
      <p:sp>
        <p:nvSpPr>
          <p:cNvPr id="3" name="Espace réservé du texte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fr-FR"/>
              <a:t>Exemple de Texte de Pied de page</a:t>
            </a:r>
            <a:endParaRPr lang="fr-FR" dirty="0"/>
          </a:p>
        </p:txBody>
      </p:sp>
      <p:sp>
        <p:nvSpPr>
          <p:cNvPr id="6" name="Espace réservé du numéro de diapositive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pPr rtl="0"/>
            <a:fld id="{DBA1B0FB-D917-4C8C-928F-313BD683BF39}" type="slidenum">
              <a:rPr lang="fr-FR" smtClean="0"/>
              <a:pPr rtl="0"/>
              <a:t>‹N°›</a:t>
            </a:fld>
            <a:endParaRPr lang="fr-FR"/>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fr-FR"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hyperlink" Target="https://phet.colorado.edu/sims/html/geometric-optics/latest/geometric-optics_en.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het.colorado.edu/sims/html/geometric-optics/latest/geometric-optics_en.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het.colorado.edu/sims/html/geometric-optics/latest/geometric-optics_en.html"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6E938C-9D94-4B05-979A-D39FFC457291}"/>
              </a:ext>
            </a:extLst>
          </p:cNvPr>
          <p:cNvSpPr>
            <a:spLocks noGrp="1"/>
          </p:cNvSpPr>
          <p:nvPr>
            <p:ph type="ctrTitle"/>
          </p:nvPr>
        </p:nvSpPr>
        <p:spPr>
          <a:xfrm>
            <a:off x="7452360" y="0"/>
            <a:ext cx="4739640" cy="1581770"/>
          </a:xfrm>
        </p:spPr>
        <p:txBody>
          <a:bodyPr rtlCol="0" anchor="b" anchorCtr="0">
            <a:normAutofit/>
          </a:bodyPr>
          <a:lstStyle/>
          <a:p>
            <a:pPr algn="ctr" rtl="0"/>
            <a:r>
              <a:rPr lang="fr-FR" dirty="0">
                <a:latin typeface="Comic Sans MS" panose="030F0702030302020204" pitchFamily="66" charset="0"/>
              </a:rPr>
              <a:t>LENTILLES MINCES</a:t>
            </a:r>
          </a:p>
        </p:txBody>
      </p:sp>
      <p:pic>
        <p:nvPicPr>
          <p:cNvPr id="14" name="Espace réservé d’image 13" descr="Arrière-plan numérique Point de données">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6" name="Sous-titre 22">
            <a:extLst>
              <a:ext uri="{FF2B5EF4-FFF2-40B4-BE49-F238E27FC236}">
                <a16:creationId xmlns:a16="http://schemas.microsoft.com/office/drawing/2014/main" id="{32F868F7-BF30-5093-E588-A08C2505FF80}"/>
              </a:ext>
            </a:extLst>
          </p:cNvPr>
          <p:cNvSpPr txBox="1">
            <a:spLocks/>
          </p:cNvSpPr>
          <p:nvPr/>
        </p:nvSpPr>
        <p:spPr>
          <a:xfrm>
            <a:off x="7452360" y="5822830"/>
            <a:ext cx="4739640" cy="1035169"/>
          </a:xfrm>
          <a:prstGeom prst="rect">
            <a:avLst/>
          </a:prstGeom>
        </p:spPr>
        <p:txBody>
          <a:bodyPr rtlCol="0"/>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dirty="0">
                <a:latin typeface="Comic Sans MS" panose="030F0702030302020204" pitchFamily="66" charset="0"/>
              </a:rPr>
              <a:t>Prof-TC</a:t>
            </a:r>
          </a:p>
          <a:p>
            <a:pPr marL="0" indent="0" algn="ctr">
              <a:buNone/>
            </a:pPr>
            <a:r>
              <a:rPr lang="fr-FR" dirty="0">
                <a:latin typeface="Comic Sans MS" panose="030F0702030302020204" pitchFamily="66" charset="0"/>
              </a:rPr>
              <a:t>www.prof-tc.fr</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latin typeface="Comic Sans MS" panose="030F0702030302020204" pitchFamily="66" charset="0"/>
                <a:ea typeface="Calibri" panose="020F0502020204030204" pitchFamily="34" charset="0"/>
                <a:cs typeface="Arial" panose="020B0604020202020204" pitchFamily="34" charset="0"/>
              </a:rPr>
              <a:t>L’appareil photographique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Connecteur droit 3">
            <a:extLst>
              <a:ext uri="{FF2B5EF4-FFF2-40B4-BE49-F238E27FC236}">
                <a16:creationId xmlns:a16="http://schemas.microsoft.com/office/drawing/2014/main" id="{F4A00EDB-7E4E-E719-07FC-347812CF0B2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Connecteur droit 6">
            <a:extLst>
              <a:ext uri="{FF2B5EF4-FFF2-40B4-BE49-F238E27FC236}">
                <a16:creationId xmlns:a16="http://schemas.microsoft.com/office/drawing/2014/main" id="{3EFA52FA-540D-6203-94A3-AD59068ABF44}"/>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descr="distance focale">
            <a:extLst>
              <a:ext uri="{FF2B5EF4-FFF2-40B4-BE49-F238E27FC236}">
                <a16:creationId xmlns:a16="http://schemas.microsoft.com/office/drawing/2014/main" id="{306F0660-32EC-487C-D059-AFE04C0AE6F5}"/>
              </a:ext>
            </a:extLst>
          </p:cNvPr>
          <p:cNvPicPr>
            <a:picLocks noChangeAspect="1"/>
          </p:cNvPicPr>
          <p:nvPr/>
        </p:nvPicPr>
        <p:blipFill rotWithShape="1">
          <a:blip r:embed="rId2">
            <a:extLst>
              <a:ext uri="{28A0092B-C50C-407E-A947-70E740481C1C}">
                <a14:useLocalDpi xmlns:a14="http://schemas.microsoft.com/office/drawing/2010/main" val="0"/>
              </a:ext>
            </a:extLst>
          </a:blip>
          <a:srcRect l="5864" t="10629" r="6142" b="9723"/>
          <a:stretch/>
        </p:blipFill>
        <p:spPr bwMode="auto">
          <a:xfrm>
            <a:off x="5640591" y="1912022"/>
            <a:ext cx="6092774" cy="4726170"/>
          </a:xfrm>
          <a:prstGeom prst="rect">
            <a:avLst/>
          </a:prstGeom>
          <a:noFill/>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D38332A3-995C-D6D2-ED0C-52DA1F1714C8}"/>
              </a:ext>
            </a:extLst>
          </p:cNvPr>
          <p:cNvSpPr>
            <a:spLocks noChangeArrowheads="1"/>
          </p:cNvSpPr>
          <p:nvPr/>
        </p:nvSpPr>
        <p:spPr bwMode="auto">
          <a:xfrm>
            <a:off x="0" y="716764"/>
            <a:ext cx="1219199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Mis </a:t>
            </a:r>
            <a:r>
              <a:rPr kumimoji="0" lang="fr-FR" altLang="fr-F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à</a:t>
            </a:r>
            <a:r>
              <a:rPr kumimoji="0" lang="fr-FR" altLang="fr-FR" sz="20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 part quelques d</a:t>
            </a:r>
            <a:r>
              <a:rPr kumimoji="0" lang="fr-FR" altLang="fr-F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0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tails de structure qui diff</a:t>
            </a:r>
            <a:r>
              <a:rPr kumimoji="0" lang="fr-FR" altLang="fr-F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20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rent suivant leur type, les appareils photo actuels fonctionnent sur un même principe et se composent des </a:t>
            </a:r>
            <a:r>
              <a:rPr kumimoji="0" lang="fr-FR" altLang="fr-F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0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l</a:t>
            </a:r>
            <a:r>
              <a:rPr kumimoji="0" lang="fr-FR" altLang="fr-F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0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ments de base suivants:</a:t>
            </a:r>
            <a:endParaRPr kumimoji="0" lang="fr-FR" altLang="fr-FR"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chemeClr val="tx1"/>
              </a:solidFill>
              <a:effectLst/>
            </a:endParaRPr>
          </a:p>
        </p:txBody>
      </p:sp>
      <p:pic>
        <p:nvPicPr>
          <p:cNvPr id="20481" name="Image 27" descr="fonctionnement appareil photo">
            <a:extLst>
              <a:ext uri="{FF2B5EF4-FFF2-40B4-BE49-F238E27FC236}">
                <a16:creationId xmlns:a16="http://schemas.microsoft.com/office/drawing/2014/main" id="{3B0D41E8-30DC-DF2F-CB1C-AE93C65D5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098" t="9354" r="7182" b="15242"/>
          <a:stretch>
            <a:fillRect/>
          </a:stretch>
        </p:blipFill>
        <p:spPr bwMode="auto">
          <a:xfrm>
            <a:off x="589083" y="3578338"/>
            <a:ext cx="4796531" cy="305985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43B68226-248C-859B-9D79-5E2CDA33019E}"/>
              </a:ext>
            </a:extLst>
          </p:cNvPr>
          <p:cNvSpPr txBox="1"/>
          <p:nvPr/>
        </p:nvSpPr>
        <p:spPr>
          <a:xfrm>
            <a:off x="0" y="1451936"/>
            <a:ext cx="3622431" cy="2052934"/>
          </a:xfrm>
          <a:prstGeom prst="rect">
            <a:avLst/>
          </a:prstGeom>
          <a:noFill/>
        </p:spPr>
        <p:txBody>
          <a:bodyPr wrap="square">
            <a:spAutoFit/>
          </a:bodyPr>
          <a:lstStyle/>
          <a:p>
            <a:pPr marL="800100" lvl="1" indent="-342900" algn="just">
              <a:lnSpc>
                <a:spcPct val="107000"/>
              </a:lnSpc>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Un viseur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Un déclencheur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Un objectif</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Un diaphragme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Un obturateur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Un film ou un capteur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6427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L’œil</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Connecteur droit 3">
            <a:extLst>
              <a:ext uri="{FF2B5EF4-FFF2-40B4-BE49-F238E27FC236}">
                <a16:creationId xmlns:a16="http://schemas.microsoft.com/office/drawing/2014/main" id="{F4A00EDB-7E4E-E719-07FC-347812CF0B2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Connecteur droit 6">
            <a:extLst>
              <a:ext uri="{FF2B5EF4-FFF2-40B4-BE49-F238E27FC236}">
                <a16:creationId xmlns:a16="http://schemas.microsoft.com/office/drawing/2014/main" id="{3EFA52FA-540D-6203-94A3-AD59068ABF44}"/>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5A15C044-35EA-9155-D05A-3664EFE9C3CF}"/>
              </a:ext>
            </a:extLst>
          </p:cNvPr>
          <p:cNvSpPr txBox="1"/>
          <p:nvPr/>
        </p:nvSpPr>
        <p:spPr>
          <a:xfrm>
            <a:off x="-1" y="827984"/>
            <a:ext cx="8195095" cy="5017271"/>
          </a:xfrm>
          <a:prstGeom prst="rect">
            <a:avLst/>
          </a:prstGeom>
          <a:noFill/>
        </p:spPr>
        <p:txBody>
          <a:bodyPr wrap="square">
            <a:spAutoFit/>
          </a:bodyPr>
          <a:lstStyle/>
          <a:p>
            <a:pPr algn="just">
              <a:spcAft>
                <a:spcPts val="12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L’œil réel est un système optique complexe modélisé par un œil réduit qui comporte un diaphragme, une lentille mince convergente et un écran.</a:t>
            </a:r>
            <a:endParaRPr lang="fr-FR" sz="2000" dirty="0">
              <a:latin typeface="Comic Sans MS" panose="030F0702030302020204" pitchFamily="66" charset="0"/>
              <a:ea typeface="Calibri" panose="020F0502020204030204" pitchFamily="34" charset="0"/>
              <a:cs typeface="Arial" panose="020B0604020202020204" pitchFamily="34" charset="0"/>
            </a:endParaRPr>
          </a:p>
          <a:p>
            <a:pPr algn="just">
              <a:spcAft>
                <a:spcPts val="1200"/>
              </a:spcAft>
            </a:pPr>
            <a:r>
              <a:rPr lang="fr-FR" sz="2000" dirty="0">
                <a:latin typeface="Comic Sans MS" panose="030F0702030302020204" pitchFamily="66" charset="0"/>
                <a:cs typeface="Arial" panose="020B0604020202020204" pitchFamily="34" charset="0"/>
              </a:rPr>
              <a:t>Le diamètre de l’œil étant fixe, la distance focale de la lentille convergente modélisant le cristallin varie, c’est l’accommodation.</a:t>
            </a:r>
          </a:p>
          <a:p>
            <a:pPr algn="just">
              <a:lnSpc>
                <a:spcPct val="107000"/>
              </a:lnSpc>
              <a:spcAft>
                <a:spcPts val="1200"/>
              </a:spcAft>
            </a:pPr>
            <a:r>
              <a:rPr lang="fr-FR" sz="2000" dirty="0">
                <a:latin typeface="Comic Sans MS" panose="030F0702030302020204" pitchFamily="66" charset="0"/>
                <a:cs typeface="Arial" panose="020B0604020202020204" pitchFamily="34" charset="0"/>
              </a:rPr>
              <a:t>L'image formée sur la rétine est renversée.</a:t>
            </a:r>
          </a:p>
          <a:p>
            <a:pPr algn="just">
              <a:lnSpc>
                <a:spcPct val="107000"/>
              </a:lnSpc>
              <a:spcAft>
                <a:spcPts val="1200"/>
              </a:spcAft>
            </a:pPr>
            <a:r>
              <a:rPr lang="fr-FR" sz="2000" dirty="0">
                <a:latin typeface="Comic Sans MS" panose="030F0702030302020204" pitchFamily="66" charset="0"/>
                <a:cs typeface="Arial" panose="020B0604020202020204" pitchFamily="34" charset="0"/>
              </a:rPr>
              <a:t>C'est le cerveau qui permet d'interpréter à l'endroit les images renversées formées sur la rétine.</a:t>
            </a:r>
          </a:p>
          <a:p>
            <a:pPr algn="just">
              <a:lnSpc>
                <a:spcPct val="107000"/>
              </a:lnSpc>
              <a:spcAft>
                <a:spcPts val="1200"/>
              </a:spcAft>
            </a:pPr>
            <a:r>
              <a:rPr lang="fr-FR" sz="2000" dirty="0">
                <a:latin typeface="Comic Sans MS" panose="030F0702030302020204" pitchFamily="66" charset="0"/>
                <a:cs typeface="Arial" panose="020B0604020202020204" pitchFamily="34" charset="0"/>
              </a:rPr>
              <a:t>Pour que l'image d'un objet pas trop proche de l'œil se forme sur la rétine, le cristallin peut se déformer, ce qui modifie sa distance focale f'.</a:t>
            </a:r>
          </a:p>
          <a:p>
            <a:pPr algn="just">
              <a:lnSpc>
                <a:spcPct val="107000"/>
              </a:lnSpc>
              <a:spcAft>
                <a:spcPts val="1200"/>
              </a:spcAft>
            </a:pPr>
            <a:r>
              <a:rPr lang="fr-FR" sz="2000" dirty="0">
                <a:latin typeface="Comic Sans MS" panose="030F0702030302020204" pitchFamily="66" charset="0"/>
                <a:cs typeface="Arial" panose="020B0604020202020204" pitchFamily="34" charset="0"/>
              </a:rPr>
              <a:t>Si l'objet est suffisamment éloigné, l'image se forme sur la rétine sans que l'œil accommode. On dit alors que l'œil est au repos.</a:t>
            </a:r>
          </a:p>
        </p:txBody>
      </p:sp>
      <p:pic>
        <p:nvPicPr>
          <p:cNvPr id="5" name="Image 4">
            <a:extLst>
              <a:ext uri="{FF2B5EF4-FFF2-40B4-BE49-F238E27FC236}">
                <a16:creationId xmlns:a16="http://schemas.microsoft.com/office/drawing/2014/main" id="{B82F14E3-C478-1393-AA8A-E38DE5FD2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0515" y="629578"/>
            <a:ext cx="3792126" cy="2601016"/>
          </a:xfrm>
          <a:prstGeom prst="rect">
            <a:avLst/>
          </a:prstGeom>
        </p:spPr>
      </p:pic>
      <p:pic>
        <p:nvPicPr>
          <p:cNvPr id="6" name="Image 5" descr="Résultat de recherche d'images pour &quot;oeil&quot;">
            <a:extLst>
              <a:ext uri="{FF2B5EF4-FFF2-40B4-BE49-F238E27FC236}">
                <a16:creationId xmlns:a16="http://schemas.microsoft.com/office/drawing/2014/main" id="{B9502266-FC60-3CD7-24DC-9E98238AE5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60516" y="3374997"/>
            <a:ext cx="3792126" cy="3331595"/>
          </a:xfrm>
          <a:prstGeom prst="rect">
            <a:avLst/>
          </a:prstGeom>
          <a:noFill/>
          <a:ln>
            <a:noFill/>
          </a:ln>
        </p:spPr>
      </p:pic>
    </p:spTree>
    <p:extLst>
      <p:ext uri="{BB962C8B-B14F-4D97-AF65-F5344CB8AC3E}">
        <p14:creationId xmlns:p14="http://schemas.microsoft.com/office/powerpoint/2010/main" val="874068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La lunette astronomique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Connecteur droit 3">
            <a:extLst>
              <a:ext uri="{FF2B5EF4-FFF2-40B4-BE49-F238E27FC236}">
                <a16:creationId xmlns:a16="http://schemas.microsoft.com/office/drawing/2014/main" id="{F4A00EDB-7E4E-E719-07FC-347812CF0B2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Connecteur droit 6">
            <a:extLst>
              <a:ext uri="{FF2B5EF4-FFF2-40B4-BE49-F238E27FC236}">
                <a16:creationId xmlns:a16="http://schemas.microsoft.com/office/drawing/2014/main" id="{3EFA52FA-540D-6203-94A3-AD59068ABF44}"/>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6" name="Image 5" descr="Une image contenant texte, ciel, jour&#10;&#10;Description générée automatiquement">
            <a:extLst>
              <a:ext uri="{FF2B5EF4-FFF2-40B4-BE49-F238E27FC236}">
                <a16:creationId xmlns:a16="http://schemas.microsoft.com/office/drawing/2014/main" id="{3AE76C32-06A7-D73E-E978-627550EA03F9}"/>
              </a:ext>
            </a:extLst>
          </p:cNvPr>
          <p:cNvPicPr>
            <a:picLocks noChangeAspect="1"/>
          </p:cNvPicPr>
          <p:nvPr/>
        </p:nvPicPr>
        <p:blipFill rotWithShape="1">
          <a:blip r:embed="rId2">
            <a:extLst>
              <a:ext uri="{28A0092B-C50C-407E-A947-70E740481C1C}">
                <a14:useLocalDpi xmlns:a14="http://schemas.microsoft.com/office/drawing/2010/main" val="0"/>
              </a:ext>
            </a:extLst>
          </a:blip>
          <a:srcRect l="6386" r="6741" b="52975"/>
          <a:stretch/>
        </p:blipFill>
        <p:spPr bwMode="auto">
          <a:xfrm>
            <a:off x="173498" y="3330177"/>
            <a:ext cx="5937614" cy="2268366"/>
          </a:xfrm>
          <a:prstGeom prst="rect">
            <a:avLst/>
          </a:prstGeom>
          <a:noFill/>
          <a:ln>
            <a:noFill/>
          </a:ln>
          <a:extLst>
            <a:ext uri="{53640926-AAD7-44D8-BBD7-CCE9431645EC}">
              <a14:shadowObscured xmlns:a14="http://schemas.microsoft.com/office/drawing/2010/main"/>
            </a:ext>
          </a:extLst>
        </p:spPr>
      </p:pic>
      <p:pic>
        <p:nvPicPr>
          <p:cNvPr id="8" name="Image 7" descr="Résultat de recherche d'images pour &quot;lunette astronomique evostar 120&quot;">
            <a:extLst>
              <a:ext uri="{FF2B5EF4-FFF2-40B4-BE49-F238E27FC236}">
                <a16:creationId xmlns:a16="http://schemas.microsoft.com/office/drawing/2014/main" id="{A28BCD95-E6EE-A6A1-8ADF-7DA5F28B52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3487" b="34038"/>
          <a:stretch/>
        </p:blipFill>
        <p:spPr bwMode="auto">
          <a:xfrm>
            <a:off x="6234839" y="4839419"/>
            <a:ext cx="5880668" cy="1909679"/>
          </a:xfrm>
          <a:prstGeom prst="rect">
            <a:avLst/>
          </a:prstGeom>
          <a:noFill/>
          <a:ln>
            <a:noFill/>
          </a:ln>
          <a:extLst>
            <a:ext uri="{53640926-AAD7-44D8-BBD7-CCE9431645EC}">
              <a14:shadowObscured xmlns:a14="http://schemas.microsoft.com/office/drawing/2010/main"/>
            </a:ext>
          </a:extLst>
        </p:spPr>
      </p:pic>
      <p:sp>
        <p:nvSpPr>
          <p:cNvPr id="10" name="ZoneTexte 9">
            <a:extLst>
              <a:ext uri="{FF2B5EF4-FFF2-40B4-BE49-F238E27FC236}">
                <a16:creationId xmlns:a16="http://schemas.microsoft.com/office/drawing/2014/main" id="{E7CCC4E2-FA8B-349F-2962-1EE25FF6D24B}"/>
              </a:ext>
            </a:extLst>
          </p:cNvPr>
          <p:cNvSpPr txBox="1"/>
          <p:nvPr/>
        </p:nvSpPr>
        <p:spPr>
          <a:xfrm>
            <a:off x="1437" y="742737"/>
            <a:ext cx="12190563" cy="2587440"/>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Une lunette astronomique est constituée de deux lentilles: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Une lentille objectif, en entrée de l'instrument, qui capte la lumière de l'astre et en fait l'image à son foyer.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Une lentille oculaire, en sortie, qui, nous l'avons déjà vu, rejette l'image de l'astre à l'infini afin d'en faciliter son observation à l'œil.</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Dans le cas d'une lunette astronomique, les deux lentilles sont convergentes, et l'image de l'astre sera inversée.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6618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La lunette de Galilée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Connecteur droit 3">
            <a:extLst>
              <a:ext uri="{FF2B5EF4-FFF2-40B4-BE49-F238E27FC236}">
                <a16:creationId xmlns:a16="http://schemas.microsoft.com/office/drawing/2014/main" id="{F4A00EDB-7E4E-E719-07FC-347812CF0B2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Connecteur droit 6">
            <a:extLst>
              <a:ext uri="{FF2B5EF4-FFF2-40B4-BE49-F238E27FC236}">
                <a16:creationId xmlns:a16="http://schemas.microsoft.com/office/drawing/2014/main" id="{3EFA52FA-540D-6203-94A3-AD59068ABF44}"/>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EFF01C08-595C-6D4A-C76A-B046322CDD05}"/>
              </a:ext>
            </a:extLst>
          </p:cNvPr>
          <p:cNvSpPr txBox="1"/>
          <p:nvPr/>
        </p:nvSpPr>
        <p:spPr>
          <a:xfrm>
            <a:off x="1438" y="601414"/>
            <a:ext cx="12190562" cy="2792624"/>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La lunette de Galilée se distingue par la nature de la lentille oculaire. Cette dernière est ici divergente. L'image en sortie sera droite.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À focale équivalente, la lunette de Galilée sera plus courte.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Dans le cas d'une lunette de Galilée, une des lentilles est convergente et l'autre divergente, et l'image de l'astre sera droite.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descr="Une image contenant texte, ciel, jour&#10;&#10;Description générée automatiquement">
            <a:extLst>
              <a:ext uri="{FF2B5EF4-FFF2-40B4-BE49-F238E27FC236}">
                <a16:creationId xmlns:a16="http://schemas.microsoft.com/office/drawing/2014/main" id="{8E9D2464-51C4-DABC-F582-A4B07F7CD2D0}"/>
              </a:ext>
            </a:extLst>
          </p:cNvPr>
          <p:cNvPicPr>
            <a:picLocks noChangeAspect="1"/>
          </p:cNvPicPr>
          <p:nvPr/>
        </p:nvPicPr>
        <p:blipFill rotWithShape="1">
          <a:blip r:embed="rId2">
            <a:extLst>
              <a:ext uri="{28A0092B-C50C-407E-A947-70E740481C1C}">
                <a14:useLocalDpi xmlns:a14="http://schemas.microsoft.com/office/drawing/2010/main" val="0"/>
              </a:ext>
            </a:extLst>
          </a:blip>
          <a:srcRect l="6683" t="52369" r="5382"/>
          <a:stretch/>
        </p:blipFill>
        <p:spPr bwMode="auto">
          <a:xfrm>
            <a:off x="114024" y="3694144"/>
            <a:ext cx="5795516" cy="2214945"/>
          </a:xfrm>
          <a:prstGeom prst="rect">
            <a:avLst/>
          </a:prstGeom>
          <a:noFill/>
          <a:ln>
            <a:noFill/>
          </a:ln>
          <a:extLst>
            <a:ext uri="{53640926-AAD7-44D8-BBD7-CCE9431645EC}">
              <a14:shadowObscured xmlns:a14="http://schemas.microsoft.com/office/drawing/2010/main"/>
            </a:ext>
          </a:extLst>
        </p:spPr>
      </p:pic>
      <p:pic>
        <p:nvPicPr>
          <p:cNvPr id="6" name="Image 5" descr="Galilée a réalisé plusieurs lunettes au cours de sa vie, augmentant progressivement leur pouvoir de grossissement. On en connaît plusieurs dizaines. © Istituto e Museo di Storia della Scienza, Florence">
            <a:extLst>
              <a:ext uri="{FF2B5EF4-FFF2-40B4-BE49-F238E27FC236}">
                <a16:creationId xmlns:a16="http://schemas.microsoft.com/office/drawing/2014/main" id="{84A264DE-6F04-F361-C98F-C4A1C3132686}"/>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27757" b="18607"/>
          <a:stretch/>
        </p:blipFill>
        <p:spPr bwMode="auto">
          <a:xfrm>
            <a:off x="6151813" y="3694144"/>
            <a:ext cx="5926163" cy="221494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71316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F8FAEED9-1ECD-45F9-87A0-9394BAEABB79}"/>
              </a:ext>
            </a:extLst>
          </p:cNvPr>
          <p:cNvSpPr>
            <a:spLocks noGrp="1"/>
          </p:cNvSpPr>
          <p:nvPr>
            <p:ph type="ctrTitle"/>
          </p:nvPr>
        </p:nvSpPr>
        <p:spPr>
          <a:xfrm>
            <a:off x="550863" y="1164570"/>
            <a:ext cx="5437187" cy="1585939"/>
          </a:xfrm>
        </p:spPr>
        <p:txBody>
          <a:bodyPr rtlCol="0"/>
          <a:lstStyle/>
          <a:p>
            <a:pPr algn="ctr" rtl="0"/>
            <a:r>
              <a:rPr lang="fr-FR" dirty="0">
                <a:latin typeface="Comic Sans MS" panose="030F0702030302020204" pitchFamily="66" charset="0"/>
              </a:rPr>
              <a:t>LENTILLES MINCES</a:t>
            </a:r>
          </a:p>
        </p:txBody>
      </p:sp>
      <p:sp>
        <p:nvSpPr>
          <p:cNvPr id="23" name="Sous-titre 22">
            <a:extLst>
              <a:ext uri="{FF2B5EF4-FFF2-40B4-BE49-F238E27FC236}">
                <a16:creationId xmlns:a16="http://schemas.microsoft.com/office/drawing/2014/main" id="{8E5E4638-9BCB-4C2E-914F-CC868E2020D5}"/>
              </a:ext>
            </a:extLst>
          </p:cNvPr>
          <p:cNvSpPr>
            <a:spLocks noGrp="1"/>
          </p:cNvSpPr>
          <p:nvPr>
            <p:ph type="subTitle" idx="1"/>
          </p:nvPr>
        </p:nvSpPr>
        <p:spPr>
          <a:xfrm>
            <a:off x="550863" y="4302067"/>
            <a:ext cx="5437187" cy="1167084"/>
          </a:xfrm>
        </p:spPr>
        <p:txBody>
          <a:bodyPr rtlCol="0"/>
          <a:lstStyle/>
          <a:p>
            <a:pPr algn="ctr" rtl="0"/>
            <a:r>
              <a:rPr lang="fr-FR" dirty="0">
                <a:latin typeface="Comic Sans MS" panose="030F0702030302020204" pitchFamily="66" charset="0"/>
              </a:rPr>
              <a:t>Prof-TC</a:t>
            </a:r>
          </a:p>
          <a:p>
            <a:pPr algn="ctr" rtl="0"/>
            <a:r>
              <a:rPr lang="fr-FR" dirty="0">
                <a:latin typeface="Comic Sans MS" panose="030F0702030302020204" pitchFamily="66" charset="0"/>
              </a:rPr>
              <a:t>www.prof-tc.fr</a:t>
            </a:r>
          </a:p>
        </p:txBody>
      </p:sp>
      <p:pic>
        <p:nvPicPr>
          <p:cNvPr id="27" name="Espace réservé d’image 26" descr="Arrière-plan numérique Point de données">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Espace réservé d’image 32" descr="Arrière-plan numérique Point de données">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Tree>
    <p:extLst>
      <p:ext uri="{BB962C8B-B14F-4D97-AF65-F5344CB8AC3E}">
        <p14:creationId xmlns:p14="http://schemas.microsoft.com/office/powerpoint/2010/main" val="324779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Différents types de lentilles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3" name="Graphique 4">
            <a:extLst>
              <a:ext uri="{FF2B5EF4-FFF2-40B4-BE49-F238E27FC236}">
                <a16:creationId xmlns:a16="http://schemas.microsoft.com/office/drawing/2014/main" id="{2900A897-6C86-3244-CC20-75B9D137C8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55807" b="13172"/>
          <a:stretch/>
        </p:blipFill>
        <p:spPr bwMode="auto">
          <a:xfrm>
            <a:off x="9650728" y="475613"/>
            <a:ext cx="2541272" cy="1612459"/>
          </a:xfrm>
          <a:prstGeom prst="rect">
            <a:avLst/>
          </a:prstGeom>
          <a:ln>
            <a:noFill/>
          </a:ln>
          <a:extLst>
            <a:ext uri="{53640926-AAD7-44D8-BBD7-CCE9431645EC}">
              <a14:shadowObscured xmlns:a14="http://schemas.microsoft.com/office/drawing/2010/main"/>
            </a:ext>
          </a:extLst>
        </p:spPr>
      </p:pic>
      <p:sp>
        <p:nvSpPr>
          <p:cNvPr id="25" name="ZoneTexte 24">
            <a:extLst>
              <a:ext uri="{FF2B5EF4-FFF2-40B4-BE49-F238E27FC236}">
                <a16:creationId xmlns:a16="http://schemas.microsoft.com/office/drawing/2014/main" id="{0CDABC6D-4673-4101-0147-7360BE4B3375}"/>
              </a:ext>
            </a:extLst>
          </p:cNvPr>
          <p:cNvSpPr txBox="1"/>
          <p:nvPr/>
        </p:nvSpPr>
        <p:spPr>
          <a:xfrm>
            <a:off x="0" y="742827"/>
            <a:ext cx="9480430" cy="1164293"/>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Les lentilles à bord mince et centre épais sont appelées lentilles convergentes.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De gauche à droite: Biconvexe, Plan convexe, Ménisque convergent, symbole de la lentille convergente.</a:t>
            </a:r>
            <a:endParaRPr lang="fr-FR" sz="2000" dirty="0"/>
          </a:p>
        </p:txBody>
      </p:sp>
      <p:sp>
        <p:nvSpPr>
          <p:cNvPr id="27" name="ZoneTexte 26">
            <a:extLst>
              <a:ext uri="{FF2B5EF4-FFF2-40B4-BE49-F238E27FC236}">
                <a16:creationId xmlns:a16="http://schemas.microsoft.com/office/drawing/2014/main" id="{4C69C0BF-B850-9453-3395-DF7A7388E841}"/>
              </a:ext>
            </a:extLst>
          </p:cNvPr>
          <p:cNvSpPr txBox="1"/>
          <p:nvPr/>
        </p:nvSpPr>
        <p:spPr>
          <a:xfrm>
            <a:off x="0" y="2437233"/>
            <a:ext cx="9463176" cy="1164293"/>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Les lentilles à bord épais et centre mince sont appelées lentilles divergentes.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De gauche à droite: Biconcave, Plan concave, Ménisque divergent, symbole de la lentille divergente.</a:t>
            </a:r>
            <a:endParaRPr lang="fr-FR" sz="2000" dirty="0"/>
          </a:p>
        </p:txBody>
      </p:sp>
      <p:pic>
        <p:nvPicPr>
          <p:cNvPr id="28" name="Graphique 3">
            <a:extLst>
              <a:ext uri="{FF2B5EF4-FFF2-40B4-BE49-F238E27FC236}">
                <a16:creationId xmlns:a16="http://schemas.microsoft.com/office/drawing/2014/main" id="{55B96C5C-E9FD-4299-BB24-BE0039AABDC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54777" r="1162" b="12729"/>
          <a:stretch/>
        </p:blipFill>
        <p:spPr bwMode="auto">
          <a:xfrm>
            <a:off x="9838401" y="2264707"/>
            <a:ext cx="2353600" cy="1505035"/>
          </a:xfrm>
          <a:prstGeom prst="rect">
            <a:avLst/>
          </a:prstGeom>
          <a:ln>
            <a:noFill/>
          </a:ln>
          <a:extLst>
            <a:ext uri="{53640926-AAD7-44D8-BBD7-CCE9431645EC}">
              <a14:shadowObscured xmlns:a14="http://schemas.microsoft.com/office/drawing/2010/main"/>
            </a:ext>
          </a:extLst>
        </p:spPr>
      </p:pic>
      <p:sp>
        <p:nvSpPr>
          <p:cNvPr id="29" name="ZoneTexte 28">
            <a:extLst>
              <a:ext uri="{FF2B5EF4-FFF2-40B4-BE49-F238E27FC236}">
                <a16:creationId xmlns:a16="http://schemas.microsoft.com/office/drawing/2014/main" id="{7D22E47F-EE6B-8698-F242-E984F80F162D}"/>
              </a:ext>
            </a:extLst>
          </p:cNvPr>
          <p:cNvSpPr txBox="1"/>
          <p:nvPr/>
        </p:nvSpPr>
        <p:spPr>
          <a:xfrm>
            <a:off x="0" y="4119060"/>
            <a:ext cx="9549442" cy="1061701"/>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Une lentille à bords minces transforme un faisceau de rayons lumineux parallèles en un faisceau convergent immédiatement après la lentille: cette lentille est convergente.</a:t>
            </a:r>
            <a:endParaRPr lang="fr-FR" sz="2400" dirty="0"/>
          </a:p>
        </p:txBody>
      </p:sp>
      <p:sp>
        <p:nvSpPr>
          <p:cNvPr id="30" name="ZoneTexte 29">
            <a:extLst>
              <a:ext uri="{FF2B5EF4-FFF2-40B4-BE49-F238E27FC236}">
                <a16:creationId xmlns:a16="http://schemas.microsoft.com/office/drawing/2014/main" id="{C2DD265A-F9C3-ED4C-D7A4-A18E62CEFE14}"/>
              </a:ext>
            </a:extLst>
          </p:cNvPr>
          <p:cNvSpPr txBox="1"/>
          <p:nvPr/>
        </p:nvSpPr>
        <p:spPr>
          <a:xfrm>
            <a:off x="8624" y="5418176"/>
            <a:ext cx="9549442" cy="1061701"/>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Une lentille à bords épais transforme un faisceau de rayons lumineux parallèles en un faisceau divergent immédiatement après la lentille: cette lentille </a:t>
            </a:r>
            <a:r>
              <a:rPr lang="fr-FR" sz="2000">
                <a:effectLst/>
                <a:latin typeface="Comic Sans MS" panose="030F0702030302020204" pitchFamily="66" charset="0"/>
                <a:ea typeface="Calibri" panose="020F0502020204030204" pitchFamily="34" charset="0"/>
                <a:cs typeface="Arial" panose="020B0604020202020204" pitchFamily="34" charset="0"/>
              </a:rPr>
              <a:t>est divergente.</a:t>
            </a:r>
            <a:endParaRPr lang="fr-FR" sz="2400" dirty="0"/>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34" name="Image 33" descr="Image associée">
            <a:extLst>
              <a:ext uri="{FF2B5EF4-FFF2-40B4-BE49-F238E27FC236}">
                <a16:creationId xmlns:a16="http://schemas.microsoft.com/office/drawing/2014/main" id="{C67FDD2A-1068-C494-ECE2-FB25BC6878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66645" y="4183124"/>
            <a:ext cx="2184865" cy="923714"/>
          </a:xfrm>
          <a:prstGeom prst="rect">
            <a:avLst/>
          </a:prstGeom>
          <a:noFill/>
          <a:ln>
            <a:noFill/>
          </a:ln>
        </p:spPr>
      </p:pic>
      <p:pic>
        <p:nvPicPr>
          <p:cNvPr id="35" name="Image 34" descr="Résultat de recherche d'images pour &quot;lentille convergente&quot;">
            <a:extLst>
              <a:ext uri="{FF2B5EF4-FFF2-40B4-BE49-F238E27FC236}">
                <a16:creationId xmlns:a16="http://schemas.microsoft.com/office/drawing/2014/main" id="{2E189817-5F44-FA26-CCE4-872BB06AE1D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66645" y="5385097"/>
            <a:ext cx="2184865" cy="1158908"/>
          </a:xfrm>
          <a:prstGeom prst="rect">
            <a:avLst/>
          </a:prstGeom>
          <a:noFill/>
          <a:ln>
            <a:noFill/>
          </a:ln>
        </p:spPr>
      </p:pic>
    </p:spTree>
    <p:extLst>
      <p:ext uri="{BB962C8B-B14F-4D97-AF65-F5344CB8AC3E}">
        <p14:creationId xmlns:p14="http://schemas.microsoft.com/office/powerpoint/2010/main" val="231323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Lentilles minces convergentes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Connecteur droit 3">
            <a:extLst>
              <a:ext uri="{FF2B5EF4-FFF2-40B4-BE49-F238E27FC236}">
                <a16:creationId xmlns:a16="http://schemas.microsoft.com/office/drawing/2014/main" id="{F4A00EDB-7E4E-E719-07FC-347812CF0B2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Connecteur droit 6">
            <a:extLst>
              <a:ext uri="{FF2B5EF4-FFF2-40B4-BE49-F238E27FC236}">
                <a16:creationId xmlns:a16="http://schemas.microsoft.com/office/drawing/2014/main" id="{3EFA52FA-540D-6203-94A3-AD59068ABF44}"/>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3" name="Groupe 2">
            <a:extLst>
              <a:ext uri="{FF2B5EF4-FFF2-40B4-BE49-F238E27FC236}">
                <a16:creationId xmlns:a16="http://schemas.microsoft.com/office/drawing/2014/main" id="{1566AB82-561C-1BDC-A438-21C1AFC6902D}"/>
              </a:ext>
            </a:extLst>
          </p:cNvPr>
          <p:cNvGrpSpPr/>
          <p:nvPr/>
        </p:nvGrpSpPr>
        <p:grpSpPr>
          <a:xfrm>
            <a:off x="432758" y="661108"/>
            <a:ext cx="11201944" cy="4100680"/>
            <a:chOff x="0" y="59207"/>
            <a:chExt cx="6214110" cy="2418563"/>
          </a:xfrm>
        </p:grpSpPr>
        <p:grpSp>
          <p:nvGrpSpPr>
            <p:cNvPr id="44" name="Groupe 43">
              <a:extLst>
                <a:ext uri="{FF2B5EF4-FFF2-40B4-BE49-F238E27FC236}">
                  <a16:creationId xmlns:a16="http://schemas.microsoft.com/office/drawing/2014/main" id="{19F94318-53C9-0BF0-7D3A-E6D51BDFB382}"/>
                </a:ext>
              </a:extLst>
            </p:cNvPr>
            <p:cNvGrpSpPr/>
            <p:nvPr/>
          </p:nvGrpSpPr>
          <p:grpSpPr>
            <a:xfrm>
              <a:off x="5508350" y="327180"/>
              <a:ext cx="632460" cy="632460"/>
              <a:chOff x="-44355" y="-483263"/>
              <a:chExt cx="948059" cy="948059"/>
            </a:xfrm>
          </p:grpSpPr>
          <p:cxnSp>
            <p:nvCxnSpPr>
              <p:cNvPr id="51" name="Connecteur droit avec flèche 50">
                <a:extLst>
                  <a:ext uri="{FF2B5EF4-FFF2-40B4-BE49-F238E27FC236}">
                    <a16:creationId xmlns:a16="http://schemas.microsoft.com/office/drawing/2014/main" id="{5A65FDB0-B39A-073A-C291-584D2C079621}"/>
                  </a:ext>
                </a:extLst>
              </p:cNvPr>
              <p:cNvCxnSpPr/>
              <p:nvPr/>
            </p:nvCxnSpPr>
            <p:spPr>
              <a:xfrm>
                <a:off x="-44355" y="456114"/>
                <a:ext cx="948059"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2" name="Connecteur droit avec flèche 51">
                <a:extLst>
                  <a:ext uri="{FF2B5EF4-FFF2-40B4-BE49-F238E27FC236}">
                    <a16:creationId xmlns:a16="http://schemas.microsoft.com/office/drawing/2014/main" id="{F8AEE7C0-B58C-AB44-0583-F2D3693715AA}"/>
                  </a:ext>
                </a:extLst>
              </p:cNvPr>
              <p:cNvCxnSpPr/>
              <p:nvPr/>
            </p:nvCxnSpPr>
            <p:spPr>
              <a:xfrm rot="16200000">
                <a:off x="-516481" y="-9233"/>
                <a:ext cx="948059"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6" name="Groupe 5">
              <a:extLst>
                <a:ext uri="{FF2B5EF4-FFF2-40B4-BE49-F238E27FC236}">
                  <a16:creationId xmlns:a16="http://schemas.microsoft.com/office/drawing/2014/main" id="{7096A06B-71B1-9BF2-16C6-639CB8995AE2}"/>
                </a:ext>
              </a:extLst>
            </p:cNvPr>
            <p:cNvGrpSpPr/>
            <p:nvPr/>
          </p:nvGrpSpPr>
          <p:grpSpPr>
            <a:xfrm>
              <a:off x="0" y="59207"/>
              <a:ext cx="6214110" cy="2418563"/>
              <a:chOff x="0" y="59218"/>
              <a:chExt cx="6214733" cy="2418997"/>
            </a:xfrm>
          </p:grpSpPr>
          <p:grpSp>
            <p:nvGrpSpPr>
              <p:cNvPr id="8" name="Groupe 7">
                <a:extLst>
                  <a:ext uri="{FF2B5EF4-FFF2-40B4-BE49-F238E27FC236}">
                    <a16:creationId xmlns:a16="http://schemas.microsoft.com/office/drawing/2014/main" id="{5F6CA234-A936-7F51-4C16-38240341A700}"/>
                  </a:ext>
                </a:extLst>
              </p:cNvPr>
              <p:cNvGrpSpPr/>
              <p:nvPr/>
            </p:nvGrpSpPr>
            <p:grpSpPr>
              <a:xfrm>
                <a:off x="0" y="183882"/>
                <a:ext cx="6214733" cy="2294333"/>
                <a:chOff x="0" y="-186"/>
                <a:chExt cx="6214733" cy="2294333"/>
              </a:xfrm>
            </p:grpSpPr>
            <p:cxnSp>
              <p:nvCxnSpPr>
                <p:cNvPr id="13" name="Connecteur droit 12">
                  <a:extLst>
                    <a:ext uri="{FF2B5EF4-FFF2-40B4-BE49-F238E27FC236}">
                      <a16:creationId xmlns:a16="http://schemas.microsoft.com/office/drawing/2014/main" id="{3BEBDB70-E179-1970-8E00-E58697E8A4F8}"/>
                    </a:ext>
                  </a:extLst>
                </p:cNvPr>
                <p:cNvCxnSpPr/>
                <p:nvPr/>
              </p:nvCxnSpPr>
              <p:spPr>
                <a:xfrm>
                  <a:off x="2078182" y="285007"/>
                  <a:ext cx="0" cy="20091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4" name="Graphique 42">
                  <a:extLst>
                    <a:ext uri="{FF2B5EF4-FFF2-40B4-BE49-F238E27FC236}">
                      <a16:creationId xmlns:a16="http://schemas.microsoft.com/office/drawing/2014/main" id="{FD2C1323-560B-7079-F356-1DCFAC2F7397}"/>
                    </a:ext>
                  </a:extLst>
                </p:cNvPr>
                <p:cNvGrpSpPr/>
                <p:nvPr/>
              </p:nvGrpSpPr>
              <p:grpSpPr>
                <a:xfrm>
                  <a:off x="0" y="-186"/>
                  <a:ext cx="6214733" cy="2290121"/>
                  <a:chOff x="635233" y="6352089"/>
                  <a:chExt cx="6215224" cy="2290432"/>
                </a:xfrm>
              </p:grpSpPr>
              <p:sp>
                <p:nvSpPr>
                  <p:cNvPr id="16" name="Forme libre : forme 15">
                    <a:extLst>
                      <a:ext uri="{FF2B5EF4-FFF2-40B4-BE49-F238E27FC236}">
                        <a16:creationId xmlns:a16="http://schemas.microsoft.com/office/drawing/2014/main" id="{951D17C9-7B6C-2941-090D-627FCF37C3A4}"/>
                      </a:ext>
                    </a:extLst>
                  </p:cNvPr>
                  <p:cNvSpPr/>
                  <p:nvPr/>
                </p:nvSpPr>
                <p:spPr>
                  <a:xfrm>
                    <a:off x="635233" y="7611803"/>
                    <a:ext cx="6213276" cy="14641"/>
                  </a:xfrm>
                  <a:custGeom>
                    <a:avLst/>
                    <a:gdLst>
                      <a:gd name="connsiteX0" fmla="*/ 0 w 6213276"/>
                      <a:gd name="connsiteY0" fmla="*/ 0 h 0"/>
                      <a:gd name="connsiteX1" fmla="*/ 6222490 w 6213276"/>
                      <a:gd name="connsiteY1" fmla="*/ 0 h 0"/>
                    </a:gdLst>
                    <a:ahLst/>
                    <a:cxnLst>
                      <a:cxn ang="0">
                        <a:pos x="connsiteX0" y="connsiteY0"/>
                      </a:cxn>
                      <a:cxn ang="0">
                        <a:pos x="connsiteX1" y="connsiteY1"/>
                      </a:cxn>
                    </a:cxnLst>
                    <a:rect l="l" t="t" r="r" b="b"/>
                    <a:pathLst>
                      <a:path w="6213276">
                        <a:moveTo>
                          <a:pt x="0" y="0"/>
                        </a:moveTo>
                        <a:lnTo>
                          <a:pt x="6222490" y="0"/>
                        </a:lnTo>
                      </a:path>
                    </a:pathLst>
                  </a:custGeom>
                  <a:noFill/>
                  <a:ln w="19050" cap="flat">
                    <a:solidFill>
                      <a:srgbClr val="FFFF00"/>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7" name="Forme libre : forme 16">
                    <a:extLst>
                      <a:ext uri="{FF2B5EF4-FFF2-40B4-BE49-F238E27FC236}">
                        <a16:creationId xmlns:a16="http://schemas.microsoft.com/office/drawing/2014/main" id="{667C4969-F6BE-7008-3E81-A325565E6EF1}"/>
                      </a:ext>
                    </a:extLst>
                  </p:cNvPr>
                  <p:cNvSpPr/>
                  <p:nvPr/>
                </p:nvSpPr>
                <p:spPr>
                  <a:xfrm>
                    <a:off x="6835803" y="7582635"/>
                    <a:ext cx="14654" cy="43924"/>
                  </a:xfrm>
                  <a:custGeom>
                    <a:avLst/>
                    <a:gdLst>
                      <a:gd name="connsiteX0" fmla="*/ 0 w 14653"/>
                      <a:gd name="connsiteY0" fmla="*/ 0 h 43923"/>
                      <a:gd name="connsiteX1" fmla="*/ 27304 w 14653"/>
                      <a:gd name="connsiteY1" fmla="*/ 29168 h 43923"/>
                      <a:gd name="connsiteX2" fmla="*/ 0 w 14653"/>
                      <a:gd name="connsiteY2" fmla="*/ 58336 h 43923"/>
                    </a:gdLst>
                    <a:ahLst/>
                    <a:cxnLst>
                      <a:cxn ang="0">
                        <a:pos x="connsiteX0" y="connsiteY0"/>
                      </a:cxn>
                      <a:cxn ang="0">
                        <a:pos x="connsiteX1" y="connsiteY1"/>
                      </a:cxn>
                      <a:cxn ang="0">
                        <a:pos x="connsiteX2" y="connsiteY2"/>
                      </a:cxn>
                    </a:cxnLst>
                    <a:rect l="l" t="t" r="r" b="b"/>
                    <a:pathLst>
                      <a:path w="14653" h="43923">
                        <a:moveTo>
                          <a:pt x="0" y="0"/>
                        </a:moveTo>
                        <a:cubicBezTo>
                          <a:pt x="1774" y="10924"/>
                          <a:pt x="21866" y="27281"/>
                          <a:pt x="27304" y="29168"/>
                        </a:cubicBezTo>
                        <a:cubicBezTo>
                          <a:pt x="21866" y="30941"/>
                          <a:pt x="1774" y="47413"/>
                          <a:pt x="0" y="58336"/>
                        </a:cubicBezTo>
                      </a:path>
                    </a:pathLst>
                  </a:custGeom>
                  <a:solidFill>
                    <a:srgbClr val="FFFF00"/>
                  </a:solidFill>
                  <a:ln w="4675" cap="rnd">
                    <a:solidFill>
                      <a:srgbClr val="FFFF00"/>
                    </a:solidFill>
                    <a:prstDash val="solid"/>
                    <a:round/>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8" name="Forme libre : forme 17">
                    <a:extLst>
                      <a:ext uri="{FF2B5EF4-FFF2-40B4-BE49-F238E27FC236}">
                        <a16:creationId xmlns:a16="http://schemas.microsoft.com/office/drawing/2014/main" id="{9C91B7DD-2D3B-5F59-942B-D88004BFA2B2}"/>
                      </a:ext>
                    </a:extLst>
                  </p:cNvPr>
                  <p:cNvSpPr/>
                  <p:nvPr/>
                </p:nvSpPr>
                <p:spPr>
                  <a:xfrm>
                    <a:off x="1154423" y="7105936"/>
                    <a:ext cx="14654" cy="483162"/>
                  </a:xfrm>
                  <a:custGeom>
                    <a:avLst/>
                    <a:gdLst>
                      <a:gd name="connsiteX0" fmla="*/ 0 w 0"/>
                      <a:gd name="connsiteY0" fmla="*/ 494944 h 483162"/>
                      <a:gd name="connsiteX1" fmla="*/ 0 w 0"/>
                      <a:gd name="connsiteY1" fmla="*/ 0 h 483162"/>
                    </a:gdLst>
                    <a:ahLst/>
                    <a:cxnLst>
                      <a:cxn ang="0">
                        <a:pos x="connsiteX0" y="connsiteY0"/>
                      </a:cxn>
                      <a:cxn ang="0">
                        <a:pos x="connsiteX1" y="connsiteY1"/>
                      </a:cxn>
                    </a:cxnLst>
                    <a:rect l="l" t="t" r="r" b="b"/>
                    <a:pathLst>
                      <a:path h="483162">
                        <a:moveTo>
                          <a:pt x="0" y="494944"/>
                        </a:moveTo>
                        <a:lnTo>
                          <a:pt x="0" y="0"/>
                        </a:lnTo>
                      </a:path>
                    </a:pathLst>
                  </a:custGeom>
                  <a:noFill/>
                  <a:ln w="28575" cap="flat">
                    <a:solidFill>
                      <a:schemeClr val="tx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highlight>
                        <a:srgbClr val="FFFF00"/>
                      </a:highlight>
                    </a:endParaRPr>
                  </a:p>
                </p:txBody>
              </p:sp>
              <p:sp>
                <p:nvSpPr>
                  <p:cNvPr id="19" name="Forme libre : forme 18">
                    <a:extLst>
                      <a:ext uri="{FF2B5EF4-FFF2-40B4-BE49-F238E27FC236}">
                        <a16:creationId xmlns:a16="http://schemas.microsoft.com/office/drawing/2014/main" id="{1F3B2A27-7ED6-3C98-6153-800DBF6227E6}"/>
                      </a:ext>
                    </a:extLst>
                  </p:cNvPr>
                  <p:cNvSpPr/>
                  <p:nvPr/>
                </p:nvSpPr>
                <p:spPr>
                  <a:xfrm>
                    <a:off x="1096032" y="7604482"/>
                    <a:ext cx="102578" cy="14641"/>
                  </a:xfrm>
                  <a:custGeom>
                    <a:avLst/>
                    <a:gdLst>
                      <a:gd name="connsiteX0" fmla="*/ 0 w 102577"/>
                      <a:gd name="connsiteY0" fmla="*/ 0 h 0"/>
                      <a:gd name="connsiteX1" fmla="*/ 116831 w 102577"/>
                      <a:gd name="connsiteY1" fmla="*/ 0 h 0"/>
                    </a:gdLst>
                    <a:ahLst/>
                    <a:cxnLst>
                      <a:cxn ang="0">
                        <a:pos x="connsiteX0" y="connsiteY0"/>
                      </a:cxn>
                      <a:cxn ang="0">
                        <a:pos x="connsiteX1" y="connsiteY1"/>
                      </a:cxn>
                    </a:cxnLst>
                    <a:rect l="l" t="t" r="r" b="b"/>
                    <a:pathLst>
                      <a:path w="102577">
                        <a:moveTo>
                          <a:pt x="0" y="0"/>
                        </a:moveTo>
                        <a:lnTo>
                          <a:pt x="116831" y="0"/>
                        </a:lnTo>
                      </a:path>
                    </a:pathLst>
                  </a:custGeom>
                  <a:noFill/>
                  <a:ln w="11688" cap="sq">
                    <a:solidFill>
                      <a:schemeClr val="tx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0" name="Forme libre : forme 19">
                    <a:extLst>
                      <a:ext uri="{FF2B5EF4-FFF2-40B4-BE49-F238E27FC236}">
                        <a16:creationId xmlns:a16="http://schemas.microsoft.com/office/drawing/2014/main" id="{E907DCB3-01EB-2575-1AFC-479E7A27195D}"/>
                      </a:ext>
                    </a:extLst>
                  </p:cNvPr>
                  <p:cNvSpPr/>
                  <p:nvPr/>
                </p:nvSpPr>
                <p:spPr>
                  <a:xfrm>
                    <a:off x="1116468" y="7098843"/>
                    <a:ext cx="73270" cy="29283"/>
                  </a:xfrm>
                  <a:custGeom>
                    <a:avLst/>
                    <a:gdLst>
                      <a:gd name="connsiteX0" fmla="*/ 0 w 73269"/>
                      <a:gd name="connsiteY0" fmla="*/ 35517 h 29282"/>
                      <a:gd name="connsiteX1" fmla="*/ 37952 w 73269"/>
                      <a:gd name="connsiteY1" fmla="*/ 0 h 29282"/>
                      <a:gd name="connsiteX2" fmla="*/ 75903 w 73269"/>
                      <a:gd name="connsiteY2" fmla="*/ 35517 h 29282"/>
                    </a:gdLst>
                    <a:ahLst/>
                    <a:cxnLst>
                      <a:cxn ang="0">
                        <a:pos x="connsiteX0" y="connsiteY0"/>
                      </a:cxn>
                      <a:cxn ang="0">
                        <a:pos x="connsiteX1" y="connsiteY1"/>
                      </a:cxn>
                      <a:cxn ang="0">
                        <a:pos x="connsiteX2" y="connsiteY2"/>
                      </a:cxn>
                    </a:cxnLst>
                    <a:rect l="l" t="t" r="r" b="b"/>
                    <a:pathLst>
                      <a:path w="73269" h="29282">
                        <a:moveTo>
                          <a:pt x="0" y="35517"/>
                        </a:moveTo>
                        <a:cubicBezTo>
                          <a:pt x="14253" y="33172"/>
                          <a:pt x="35547" y="7092"/>
                          <a:pt x="37952" y="0"/>
                        </a:cubicBezTo>
                        <a:cubicBezTo>
                          <a:pt x="40356" y="7092"/>
                          <a:pt x="61707" y="33172"/>
                          <a:pt x="75903" y="35517"/>
                        </a:cubicBezTo>
                      </a:path>
                    </a:pathLst>
                  </a:custGeom>
                  <a:solidFill>
                    <a:schemeClr val="tx1"/>
                  </a:solidFill>
                  <a:ln w="9350" cap="rnd">
                    <a:solidFill>
                      <a:schemeClr val="tx1"/>
                    </a:solidFill>
                    <a:prstDash val="solid"/>
                    <a:round/>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2" name="Forme libre : forme 21">
                    <a:extLst>
                      <a:ext uri="{FF2B5EF4-FFF2-40B4-BE49-F238E27FC236}">
                        <a16:creationId xmlns:a16="http://schemas.microsoft.com/office/drawing/2014/main" id="{5AB0FEBA-5D7D-C690-27D8-943EE8B0D137}"/>
                      </a:ext>
                    </a:extLst>
                  </p:cNvPr>
                  <p:cNvSpPr/>
                  <p:nvPr/>
                </p:nvSpPr>
                <p:spPr>
                  <a:xfrm>
                    <a:off x="5479686" y="7622727"/>
                    <a:ext cx="14654" cy="322108"/>
                  </a:xfrm>
                  <a:custGeom>
                    <a:avLst/>
                    <a:gdLst>
                      <a:gd name="connsiteX0" fmla="*/ 0 w 0"/>
                      <a:gd name="connsiteY0" fmla="*/ 0 h 322108"/>
                      <a:gd name="connsiteX1" fmla="*/ 0 w 0"/>
                      <a:gd name="connsiteY1" fmla="*/ 322165 h 322108"/>
                    </a:gdLst>
                    <a:ahLst/>
                    <a:cxnLst>
                      <a:cxn ang="0">
                        <a:pos x="connsiteX0" y="connsiteY0"/>
                      </a:cxn>
                      <a:cxn ang="0">
                        <a:pos x="connsiteX1" y="connsiteY1"/>
                      </a:cxn>
                    </a:cxnLst>
                    <a:rect l="l" t="t" r="r" b="b"/>
                    <a:pathLst>
                      <a:path h="322108">
                        <a:moveTo>
                          <a:pt x="0" y="0"/>
                        </a:moveTo>
                        <a:lnTo>
                          <a:pt x="0" y="322165"/>
                        </a:lnTo>
                      </a:path>
                    </a:pathLst>
                  </a:custGeom>
                  <a:noFill/>
                  <a:ln w="28575" cap="flat">
                    <a:solidFill>
                      <a:schemeClr val="tx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3" name="Forme libre : forme 22">
                    <a:extLst>
                      <a:ext uri="{FF2B5EF4-FFF2-40B4-BE49-F238E27FC236}">
                        <a16:creationId xmlns:a16="http://schemas.microsoft.com/office/drawing/2014/main" id="{7BAE518A-EDDC-F548-CCA7-F547ADC7EFEC}"/>
                      </a:ext>
                    </a:extLst>
                  </p:cNvPr>
                  <p:cNvSpPr/>
                  <p:nvPr/>
                </p:nvSpPr>
                <p:spPr>
                  <a:xfrm>
                    <a:off x="5421290" y="7619067"/>
                    <a:ext cx="102578" cy="14641"/>
                  </a:xfrm>
                  <a:custGeom>
                    <a:avLst/>
                    <a:gdLst>
                      <a:gd name="connsiteX0" fmla="*/ 116831 w 102577"/>
                      <a:gd name="connsiteY0" fmla="*/ 0 h 0"/>
                      <a:gd name="connsiteX1" fmla="*/ 0 w 102577"/>
                      <a:gd name="connsiteY1" fmla="*/ 0 h 0"/>
                    </a:gdLst>
                    <a:ahLst/>
                    <a:cxnLst>
                      <a:cxn ang="0">
                        <a:pos x="connsiteX0" y="connsiteY0"/>
                      </a:cxn>
                      <a:cxn ang="0">
                        <a:pos x="connsiteX1" y="connsiteY1"/>
                      </a:cxn>
                    </a:cxnLst>
                    <a:rect l="l" t="t" r="r" b="b"/>
                    <a:pathLst>
                      <a:path w="102577">
                        <a:moveTo>
                          <a:pt x="116831" y="0"/>
                        </a:moveTo>
                        <a:lnTo>
                          <a:pt x="0" y="0"/>
                        </a:lnTo>
                      </a:path>
                    </a:pathLst>
                  </a:custGeom>
                  <a:noFill/>
                  <a:ln w="11688" cap="sq">
                    <a:solidFill>
                      <a:schemeClr val="tx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highlight>
                        <a:srgbClr val="FFFF00"/>
                      </a:highlight>
                    </a:endParaRPr>
                  </a:p>
                </p:txBody>
              </p:sp>
              <p:sp>
                <p:nvSpPr>
                  <p:cNvPr id="24" name="Forme libre : forme 23">
                    <a:extLst>
                      <a:ext uri="{FF2B5EF4-FFF2-40B4-BE49-F238E27FC236}">
                        <a16:creationId xmlns:a16="http://schemas.microsoft.com/office/drawing/2014/main" id="{E410372F-DDDA-999B-6377-9C29F5D909BD}"/>
                      </a:ext>
                    </a:extLst>
                  </p:cNvPr>
                  <p:cNvSpPr/>
                  <p:nvPr/>
                </p:nvSpPr>
                <p:spPr>
                  <a:xfrm>
                    <a:off x="5441725" y="7916415"/>
                    <a:ext cx="73270" cy="29283"/>
                  </a:xfrm>
                  <a:custGeom>
                    <a:avLst/>
                    <a:gdLst>
                      <a:gd name="connsiteX0" fmla="*/ 75960 w 73269"/>
                      <a:gd name="connsiteY0" fmla="*/ 0 h 29282"/>
                      <a:gd name="connsiteX1" fmla="*/ 37951 w 73269"/>
                      <a:gd name="connsiteY1" fmla="*/ 35517 h 29282"/>
                      <a:gd name="connsiteX2" fmla="*/ 0 w 73269"/>
                      <a:gd name="connsiteY2" fmla="*/ 0 h 29282"/>
                    </a:gdLst>
                    <a:ahLst/>
                    <a:cxnLst>
                      <a:cxn ang="0">
                        <a:pos x="connsiteX0" y="connsiteY0"/>
                      </a:cxn>
                      <a:cxn ang="0">
                        <a:pos x="connsiteX1" y="connsiteY1"/>
                      </a:cxn>
                      <a:cxn ang="0">
                        <a:pos x="connsiteX2" y="connsiteY2"/>
                      </a:cxn>
                    </a:cxnLst>
                    <a:rect l="l" t="t" r="r" b="b"/>
                    <a:pathLst>
                      <a:path w="73269" h="29282">
                        <a:moveTo>
                          <a:pt x="75960" y="0"/>
                        </a:moveTo>
                        <a:cubicBezTo>
                          <a:pt x="61707" y="2345"/>
                          <a:pt x="40356" y="28482"/>
                          <a:pt x="37951" y="35517"/>
                        </a:cubicBezTo>
                        <a:cubicBezTo>
                          <a:pt x="35605" y="28482"/>
                          <a:pt x="14253" y="2345"/>
                          <a:pt x="0" y="0"/>
                        </a:cubicBezTo>
                      </a:path>
                    </a:pathLst>
                  </a:custGeom>
                  <a:solidFill>
                    <a:schemeClr val="tx1"/>
                  </a:solidFill>
                  <a:ln w="9350" cap="rnd">
                    <a:solidFill>
                      <a:schemeClr val="tx1"/>
                    </a:solidFill>
                    <a:prstDash val="solid"/>
                    <a:round/>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6" name="Forme libre : forme 25">
                    <a:extLst>
                      <a:ext uri="{FF2B5EF4-FFF2-40B4-BE49-F238E27FC236}">
                        <a16:creationId xmlns:a16="http://schemas.microsoft.com/office/drawing/2014/main" id="{AEF57AC7-9D70-77D9-9984-6790A7170908}"/>
                      </a:ext>
                    </a:extLst>
                  </p:cNvPr>
                  <p:cNvSpPr/>
                  <p:nvPr/>
                </p:nvSpPr>
                <p:spPr>
                  <a:xfrm>
                    <a:off x="3750634" y="6698954"/>
                    <a:ext cx="14654" cy="1815519"/>
                  </a:xfrm>
                  <a:custGeom>
                    <a:avLst/>
                    <a:gdLst>
                      <a:gd name="connsiteX0" fmla="*/ 0 w 0"/>
                      <a:gd name="connsiteY0" fmla="*/ 1825699 h 1815519"/>
                      <a:gd name="connsiteX1" fmla="*/ 0 w 0"/>
                      <a:gd name="connsiteY1" fmla="*/ 0 h 1815519"/>
                    </a:gdLst>
                    <a:ahLst/>
                    <a:cxnLst>
                      <a:cxn ang="0">
                        <a:pos x="connsiteX0" y="connsiteY0"/>
                      </a:cxn>
                      <a:cxn ang="0">
                        <a:pos x="connsiteX1" y="connsiteY1"/>
                      </a:cxn>
                    </a:cxnLst>
                    <a:rect l="l" t="t" r="r" b="b"/>
                    <a:pathLst>
                      <a:path h="1815519">
                        <a:moveTo>
                          <a:pt x="0" y="1825699"/>
                        </a:moveTo>
                        <a:lnTo>
                          <a:pt x="0" y="0"/>
                        </a:lnTo>
                      </a:path>
                    </a:pathLst>
                  </a:custGeom>
                  <a:noFill/>
                  <a:ln w="23377" cap="flat">
                    <a:solidFill>
                      <a:srgbClr val="FFFF00"/>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7" name="Forme libre : forme 26">
                    <a:extLst>
                      <a:ext uri="{FF2B5EF4-FFF2-40B4-BE49-F238E27FC236}">
                        <a16:creationId xmlns:a16="http://schemas.microsoft.com/office/drawing/2014/main" id="{E8350D26-0097-E0EC-846B-6B5E979C5799}"/>
                      </a:ext>
                    </a:extLst>
                  </p:cNvPr>
                  <p:cNvSpPr/>
                  <p:nvPr/>
                </p:nvSpPr>
                <p:spPr>
                  <a:xfrm>
                    <a:off x="3698591" y="8510749"/>
                    <a:ext cx="102578" cy="131772"/>
                  </a:xfrm>
                  <a:custGeom>
                    <a:avLst/>
                    <a:gdLst>
                      <a:gd name="connsiteX0" fmla="*/ 51978 w 102577"/>
                      <a:gd name="connsiteY0" fmla="*/ 138580 h 131771"/>
                      <a:gd name="connsiteX1" fmla="*/ 104014 w 102577"/>
                      <a:gd name="connsiteY1" fmla="*/ 0 h 131771"/>
                      <a:gd name="connsiteX2" fmla="*/ 0 w 102577"/>
                      <a:gd name="connsiteY2" fmla="*/ 0 h 131771"/>
                      <a:gd name="connsiteX3" fmla="*/ 51978 w 102577"/>
                      <a:gd name="connsiteY3" fmla="*/ 138580 h 131771"/>
                    </a:gdLst>
                    <a:ahLst/>
                    <a:cxnLst>
                      <a:cxn ang="0">
                        <a:pos x="connsiteX0" y="connsiteY0"/>
                      </a:cxn>
                      <a:cxn ang="0">
                        <a:pos x="connsiteX1" y="connsiteY1"/>
                      </a:cxn>
                      <a:cxn ang="0">
                        <a:pos x="connsiteX2" y="connsiteY2"/>
                      </a:cxn>
                      <a:cxn ang="0">
                        <a:pos x="connsiteX3" y="connsiteY3"/>
                      </a:cxn>
                    </a:cxnLst>
                    <a:rect l="l" t="t" r="r" b="b"/>
                    <a:pathLst>
                      <a:path w="102577" h="131771">
                        <a:moveTo>
                          <a:pt x="51978" y="138580"/>
                        </a:moveTo>
                        <a:cubicBezTo>
                          <a:pt x="58968" y="101640"/>
                          <a:pt x="79805" y="41581"/>
                          <a:pt x="104014" y="0"/>
                        </a:cubicBezTo>
                        <a:lnTo>
                          <a:pt x="0" y="0"/>
                        </a:lnTo>
                        <a:cubicBezTo>
                          <a:pt x="24340" y="41581"/>
                          <a:pt x="45061" y="101640"/>
                          <a:pt x="51978" y="138580"/>
                        </a:cubicBezTo>
                      </a:path>
                    </a:pathLst>
                  </a:custGeom>
                  <a:solidFill>
                    <a:srgbClr val="FFFF00"/>
                  </a:solidFill>
                  <a:ln w="14665" cap="flat">
                    <a:solidFill>
                      <a:srgbClr val="FFFF00"/>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8" name="Forme libre : forme 27">
                    <a:extLst>
                      <a:ext uri="{FF2B5EF4-FFF2-40B4-BE49-F238E27FC236}">
                        <a16:creationId xmlns:a16="http://schemas.microsoft.com/office/drawing/2014/main" id="{DB86D69F-9596-35F1-26EE-8D70EADFCC29}"/>
                      </a:ext>
                    </a:extLst>
                  </p:cNvPr>
                  <p:cNvSpPr/>
                  <p:nvPr/>
                </p:nvSpPr>
                <p:spPr>
                  <a:xfrm>
                    <a:off x="3698591" y="6574159"/>
                    <a:ext cx="102578" cy="131772"/>
                  </a:xfrm>
                  <a:custGeom>
                    <a:avLst/>
                    <a:gdLst>
                      <a:gd name="connsiteX0" fmla="*/ 51978 w 102577"/>
                      <a:gd name="connsiteY0" fmla="*/ 0 h 131771"/>
                      <a:gd name="connsiteX1" fmla="*/ 0 w 102577"/>
                      <a:gd name="connsiteY1" fmla="*/ 138578 h 131771"/>
                      <a:gd name="connsiteX2" fmla="*/ 104014 w 102577"/>
                      <a:gd name="connsiteY2" fmla="*/ 138578 h 131771"/>
                      <a:gd name="connsiteX3" fmla="*/ 51978 w 102577"/>
                      <a:gd name="connsiteY3" fmla="*/ 0 h 131771"/>
                    </a:gdLst>
                    <a:ahLst/>
                    <a:cxnLst>
                      <a:cxn ang="0">
                        <a:pos x="connsiteX0" y="connsiteY0"/>
                      </a:cxn>
                      <a:cxn ang="0">
                        <a:pos x="connsiteX1" y="connsiteY1"/>
                      </a:cxn>
                      <a:cxn ang="0">
                        <a:pos x="connsiteX2" y="connsiteY2"/>
                      </a:cxn>
                      <a:cxn ang="0">
                        <a:pos x="connsiteX3" y="connsiteY3"/>
                      </a:cxn>
                    </a:cxnLst>
                    <a:rect l="l" t="t" r="r" b="b"/>
                    <a:pathLst>
                      <a:path w="102577" h="131771">
                        <a:moveTo>
                          <a:pt x="51978" y="0"/>
                        </a:moveTo>
                        <a:cubicBezTo>
                          <a:pt x="45061" y="37004"/>
                          <a:pt x="24340" y="97056"/>
                          <a:pt x="0" y="138578"/>
                        </a:cubicBezTo>
                        <a:lnTo>
                          <a:pt x="104014" y="138578"/>
                        </a:lnTo>
                        <a:cubicBezTo>
                          <a:pt x="79805" y="97056"/>
                          <a:pt x="58968" y="37004"/>
                          <a:pt x="51978" y="0"/>
                        </a:cubicBezTo>
                      </a:path>
                    </a:pathLst>
                  </a:custGeom>
                  <a:solidFill>
                    <a:srgbClr val="FFFF00"/>
                  </a:solidFill>
                  <a:ln w="14665" cap="flat">
                    <a:solidFill>
                      <a:srgbClr val="FFFF00"/>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9" name="Forme libre : forme 28">
                    <a:extLst>
                      <a:ext uri="{FF2B5EF4-FFF2-40B4-BE49-F238E27FC236}">
                        <a16:creationId xmlns:a16="http://schemas.microsoft.com/office/drawing/2014/main" id="{B24145A8-C77A-6EE7-8639-98D3C58322BA}"/>
                      </a:ext>
                    </a:extLst>
                  </p:cNvPr>
                  <p:cNvSpPr/>
                  <p:nvPr/>
                </p:nvSpPr>
                <p:spPr>
                  <a:xfrm>
                    <a:off x="3689557" y="6352089"/>
                    <a:ext cx="117232" cy="131772"/>
                  </a:xfrm>
                  <a:custGeom>
                    <a:avLst/>
                    <a:gdLst>
                      <a:gd name="connsiteX0" fmla="*/ 124778 w 117231"/>
                      <a:gd name="connsiteY0" fmla="*/ 112384 h 131771"/>
                      <a:gd name="connsiteX1" fmla="*/ 123064 w 117231"/>
                      <a:gd name="connsiteY1" fmla="*/ 111811 h 131771"/>
                      <a:gd name="connsiteX2" fmla="*/ 111912 w 117231"/>
                      <a:gd name="connsiteY2" fmla="*/ 116101 h 131771"/>
                      <a:gd name="connsiteX3" fmla="*/ 104747 w 117231"/>
                      <a:gd name="connsiteY3" fmla="*/ 124394 h 131771"/>
                      <a:gd name="connsiteX4" fmla="*/ 101889 w 117231"/>
                      <a:gd name="connsiteY4" fmla="*/ 130398 h 131771"/>
                      <a:gd name="connsiteX5" fmla="*/ 96452 w 117231"/>
                      <a:gd name="connsiteY5" fmla="*/ 132687 h 131771"/>
                      <a:gd name="connsiteX6" fmla="*/ 69548 w 117231"/>
                      <a:gd name="connsiteY6" fmla="*/ 127824 h 131771"/>
                      <a:gd name="connsiteX7" fmla="*/ 37206 w 117231"/>
                      <a:gd name="connsiteY7" fmla="*/ 121247 h 131771"/>
                      <a:gd name="connsiteX8" fmla="*/ 29762 w 117231"/>
                      <a:gd name="connsiteY8" fmla="*/ 122105 h 131771"/>
                      <a:gd name="connsiteX9" fmla="*/ 46072 w 117231"/>
                      <a:gd name="connsiteY9" fmla="*/ 83215 h 131771"/>
                      <a:gd name="connsiteX10" fmla="*/ 73548 w 117231"/>
                      <a:gd name="connsiteY10" fmla="*/ 16871 h 131771"/>
                      <a:gd name="connsiteX11" fmla="*/ 84143 w 117231"/>
                      <a:gd name="connsiteY11" fmla="*/ 12296 h 131771"/>
                      <a:gd name="connsiteX12" fmla="*/ 97874 w 117231"/>
                      <a:gd name="connsiteY12" fmla="*/ 28881 h 131771"/>
                      <a:gd name="connsiteX13" fmla="*/ 97302 w 117231"/>
                      <a:gd name="connsiteY13" fmla="*/ 36316 h 131771"/>
                      <a:gd name="connsiteX14" fmla="*/ 98738 w 117231"/>
                      <a:gd name="connsiteY14" fmla="*/ 37747 h 131771"/>
                      <a:gd name="connsiteX15" fmla="*/ 112191 w 117231"/>
                      <a:gd name="connsiteY15" fmla="*/ 31741 h 131771"/>
                      <a:gd name="connsiteX16" fmla="*/ 117349 w 117231"/>
                      <a:gd name="connsiteY16" fmla="*/ 18873 h 131771"/>
                      <a:gd name="connsiteX17" fmla="*/ 100174 w 117231"/>
                      <a:gd name="connsiteY17" fmla="*/ 0 h 131771"/>
                      <a:gd name="connsiteX18" fmla="*/ 55524 w 117231"/>
                      <a:gd name="connsiteY18" fmla="*/ 22590 h 131771"/>
                      <a:gd name="connsiteX19" fmla="*/ 26612 w 117231"/>
                      <a:gd name="connsiteY19" fmla="*/ 92652 h 131771"/>
                      <a:gd name="connsiteX20" fmla="*/ 7151 w 117231"/>
                      <a:gd name="connsiteY20" fmla="*/ 134688 h 131771"/>
                      <a:gd name="connsiteX21" fmla="*/ 0 w 117231"/>
                      <a:gd name="connsiteY21" fmla="*/ 143839 h 131771"/>
                      <a:gd name="connsiteX22" fmla="*/ 1715 w 117231"/>
                      <a:gd name="connsiteY22" fmla="*/ 144982 h 131771"/>
                      <a:gd name="connsiteX23" fmla="*/ 20325 w 117231"/>
                      <a:gd name="connsiteY23" fmla="*/ 133830 h 131771"/>
                      <a:gd name="connsiteX24" fmla="*/ 50659 w 117231"/>
                      <a:gd name="connsiteY24" fmla="*/ 139549 h 131771"/>
                      <a:gd name="connsiteX25" fmla="*/ 80714 w 117231"/>
                      <a:gd name="connsiteY25" fmla="*/ 144982 h 131771"/>
                      <a:gd name="connsiteX26" fmla="*/ 124778 w 117231"/>
                      <a:gd name="connsiteY26" fmla="*/ 112384 h 13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231" h="131771">
                        <a:moveTo>
                          <a:pt x="124778" y="112384"/>
                        </a:moveTo>
                        <a:cubicBezTo>
                          <a:pt x="124778" y="112384"/>
                          <a:pt x="123636" y="111811"/>
                          <a:pt x="123064" y="111811"/>
                        </a:cubicBezTo>
                        <a:cubicBezTo>
                          <a:pt x="120206" y="111811"/>
                          <a:pt x="115048" y="113813"/>
                          <a:pt x="111912" y="116101"/>
                        </a:cubicBezTo>
                        <a:cubicBezTo>
                          <a:pt x="106461" y="119818"/>
                          <a:pt x="105889" y="120962"/>
                          <a:pt x="104747" y="124394"/>
                        </a:cubicBezTo>
                        <a:cubicBezTo>
                          <a:pt x="103604" y="127539"/>
                          <a:pt x="101889" y="130398"/>
                          <a:pt x="101889" y="130398"/>
                        </a:cubicBezTo>
                        <a:cubicBezTo>
                          <a:pt x="99881" y="132687"/>
                          <a:pt x="99881" y="132687"/>
                          <a:pt x="96452" y="132687"/>
                        </a:cubicBezTo>
                        <a:cubicBezTo>
                          <a:pt x="87865" y="132687"/>
                          <a:pt x="77270" y="129827"/>
                          <a:pt x="69548" y="127824"/>
                        </a:cubicBezTo>
                        <a:cubicBezTo>
                          <a:pt x="59525" y="124679"/>
                          <a:pt x="47801" y="121247"/>
                          <a:pt x="37206" y="121247"/>
                        </a:cubicBezTo>
                        <a:cubicBezTo>
                          <a:pt x="32620" y="121247"/>
                          <a:pt x="31770" y="121534"/>
                          <a:pt x="29762" y="122105"/>
                        </a:cubicBezTo>
                        <a:cubicBezTo>
                          <a:pt x="40357" y="106663"/>
                          <a:pt x="44079" y="91221"/>
                          <a:pt x="46072" y="83215"/>
                        </a:cubicBezTo>
                        <a:cubicBezTo>
                          <a:pt x="49794" y="68344"/>
                          <a:pt x="59246" y="31170"/>
                          <a:pt x="73548" y="16871"/>
                        </a:cubicBezTo>
                        <a:cubicBezTo>
                          <a:pt x="76421" y="13439"/>
                          <a:pt x="77563" y="12296"/>
                          <a:pt x="84143" y="12296"/>
                        </a:cubicBezTo>
                        <a:cubicBezTo>
                          <a:pt x="96159" y="12296"/>
                          <a:pt x="97874" y="24020"/>
                          <a:pt x="97874" y="28881"/>
                        </a:cubicBezTo>
                        <a:cubicBezTo>
                          <a:pt x="97874" y="32028"/>
                          <a:pt x="97302" y="35745"/>
                          <a:pt x="97302" y="36316"/>
                        </a:cubicBezTo>
                        <a:cubicBezTo>
                          <a:pt x="97302" y="36316"/>
                          <a:pt x="97302" y="37747"/>
                          <a:pt x="98738" y="37747"/>
                        </a:cubicBezTo>
                        <a:cubicBezTo>
                          <a:pt x="101889" y="37747"/>
                          <a:pt x="107326" y="35173"/>
                          <a:pt x="112191" y="31741"/>
                        </a:cubicBezTo>
                        <a:cubicBezTo>
                          <a:pt x="115048" y="29454"/>
                          <a:pt x="117349" y="27738"/>
                          <a:pt x="117349" y="18873"/>
                        </a:cubicBezTo>
                        <a:cubicBezTo>
                          <a:pt x="117349" y="9436"/>
                          <a:pt x="113055" y="0"/>
                          <a:pt x="100174" y="0"/>
                        </a:cubicBezTo>
                        <a:cubicBezTo>
                          <a:pt x="83850" y="0"/>
                          <a:pt x="64961" y="11438"/>
                          <a:pt x="55524" y="22590"/>
                        </a:cubicBezTo>
                        <a:cubicBezTo>
                          <a:pt x="41778" y="39748"/>
                          <a:pt x="34921" y="60909"/>
                          <a:pt x="26612" y="92652"/>
                        </a:cubicBezTo>
                        <a:cubicBezTo>
                          <a:pt x="19167" y="122678"/>
                          <a:pt x="7444" y="134116"/>
                          <a:pt x="7151" y="134688"/>
                        </a:cubicBezTo>
                        <a:cubicBezTo>
                          <a:pt x="572" y="140407"/>
                          <a:pt x="0" y="142981"/>
                          <a:pt x="0" y="143839"/>
                        </a:cubicBezTo>
                        <a:cubicBezTo>
                          <a:pt x="0" y="143839"/>
                          <a:pt x="279" y="144982"/>
                          <a:pt x="1715" y="144982"/>
                        </a:cubicBezTo>
                        <a:cubicBezTo>
                          <a:pt x="5144" y="144982"/>
                          <a:pt x="15167" y="140407"/>
                          <a:pt x="20325" y="133830"/>
                        </a:cubicBezTo>
                        <a:cubicBezTo>
                          <a:pt x="26333" y="133830"/>
                          <a:pt x="32048" y="133830"/>
                          <a:pt x="50659" y="139549"/>
                        </a:cubicBezTo>
                        <a:cubicBezTo>
                          <a:pt x="57532" y="141265"/>
                          <a:pt x="70119" y="144982"/>
                          <a:pt x="80714" y="144982"/>
                        </a:cubicBezTo>
                        <a:cubicBezTo>
                          <a:pt x="95309" y="144982"/>
                          <a:pt x="120485" y="131829"/>
                          <a:pt x="124778" y="112384"/>
                        </a:cubicBezTo>
                        <a:close/>
                      </a:path>
                    </a:pathLst>
                  </a:custGeom>
                  <a:solidFill>
                    <a:schemeClr val="tx1"/>
                  </a:solidFill>
                  <a:ln w="14665" cap="flat">
                    <a:solidFill>
                      <a:schemeClr val="tx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800">
                      <a:solidFill>
                        <a:srgbClr val="FFFF00"/>
                      </a:solidFill>
                    </a:endParaRPr>
                  </a:p>
                </p:txBody>
              </p:sp>
              <p:sp>
                <p:nvSpPr>
                  <p:cNvPr id="30" name="Forme libre : forme 29">
                    <a:extLst>
                      <a:ext uri="{FF2B5EF4-FFF2-40B4-BE49-F238E27FC236}">
                        <a16:creationId xmlns:a16="http://schemas.microsoft.com/office/drawing/2014/main" id="{C5E2B2DB-7E28-A680-A604-9572A719E52A}"/>
                      </a:ext>
                    </a:extLst>
                  </p:cNvPr>
                  <p:cNvSpPr/>
                  <p:nvPr/>
                </p:nvSpPr>
                <p:spPr>
                  <a:xfrm>
                    <a:off x="1154423" y="7093009"/>
                    <a:ext cx="2593750" cy="14641"/>
                  </a:xfrm>
                  <a:custGeom>
                    <a:avLst/>
                    <a:gdLst>
                      <a:gd name="connsiteX0" fmla="*/ 0 w 2593749"/>
                      <a:gd name="connsiteY0" fmla="*/ 0 h 0"/>
                      <a:gd name="connsiteX1" fmla="*/ 2596211 w 2593749"/>
                      <a:gd name="connsiteY1" fmla="*/ 0 h 0"/>
                    </a:gdLst>
                    <a:ahLst/>
                    <a:cxnLst>
                      <a:cxn ang="0">
                        <a:pos x="connsiteX0" y="connsiteY0"/>
                      </a:cxn>
                      <a:cxn ang="0">
                        <a:pos x="connsiteX1" y="connsiteY1"/>
                      </a:cxn>
                    </a:cxnLst>
                    <a:rect l="l" t="t" r="r" b="b"/>
                    <a:pathLst>
                      <a:path w="2593749">
                        <a:moveTo>
                          <a:pt x="0" y="0"/>
                        </a:moveTo>
                        <a:lnTo>
                          <a:pt x="2596211" y="0"/>
                        </a:lnTo>
                      </a:path>
                    </a:pathLst>
                  </a:custGeom>
                  <a:noFill/>
                  <a:ln w="11688" cap="flat">
                    <a:solidFill>
                      <a:srgbClr val="FF0000"/>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1" name="Forme libre : forme 30">
                    <a:extLst>
                      <a:ext uri="{FF2B5EF4-FFF2-40B4-BE49-F238E27FC236}">
                        <a16:creationId xmlns:a16="http://schemas.microsoft.com/office/drawing/2014/main" id="{BE16B47F-F6B5-4147-F047-C3D1BB36E9C7}"/>
                      </a:ext>
                    </a:extLst>
                  </p:cNvPr>
                  <p:cNvSpPr/>
                  <p:nvPr/>
                </p:nvSpPr>
                <p:spPr>
                  <a:xfrm>
                    <a:off x="2376599" y="7055034"/>
                    <a:ext cx="73270" cy="73206"/>
                  </a:xfrm>
                  <a:custGeom>
                    <a:avLst/>
                    <a:gdLst>
                      <a:gd name="connsiteX0" fmla="*/ 75893 w 73269"/>
                      <a:gd name="connsiteY0" fmla="*/ 37918 h 73206"/>
                      <a:gd name="connsiteX1" fmla="*/ 0 w 73269"/>
                      <a:gd name="connsiteY1" fmla="*/ 0 h 73206"/>
                      <a:gd name="connsiteX2" fmla="*/ 28443 w 73269"/>
                      <a:gd name="connsiteY2" fmla="*/ 37918 h 73206"/>
                      <a:gd name="connsiteX3" fmla="*/ 0 w 73269"/>
                      <a:gd name="connsiteY3" fmla="*/ 75836 h 73206"/>
                    </a:gdLst>
                    <a:ahLst/>
                    <a:cxnLst>
                      <a:cxn ang="0">
                        <a:pos x="connsiteX0" y="connsiteY0"/>
                      </a:cxn>
                      <a:cxn ang="0">
                        <a:pos x="connsiteX1" y="connsiteY1"/>
                      </a:cxn>
                      <a:cxn ang="0">
                        <a:pos x="connsiteX2" y="connsiteY2"/>
                      </a:cxn>
                      <a:cxn ang="0">
                        <a:pos x="connsiteX3" y="connsiteY3"/>
                      </a:cxn>
                    </a:cxnLst>
                    <a:rect l="l" t="t" r="r" b="b"/>
                    <a:pathLst>
                      <a:path w="73269" h="73206">
                        <a:moveTo>
                          <a:pt x="75893" y="37918"/>
                        </a:moveTo>
                        <a:lnTo>
                          <a:pt x="0" y="0"/>
                        </a:lnTo>
                        <a:lnTo>
                          <a:pt x="28443" y="37918"/>
                        </a:lnTo>
                        <a:lnTo>
                          <a:pt x="0" y="75836"/>
                        </a:lnTo>
                      </a:path>
                    </a:pathLst>
                  </a:custGeom>
                  <a:solidFill>
                    <a:srgbClr val="FF0000"/>
                  </a:solidFill>
                  <a:ln w="1466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2" name="Forme libre : forme 31">
                    <a:extLst>
                      <a:ext uri="{FF2B5EF4-FFF2-40B4-BE49-F238E27FC236}">
                        <a16:creationId xmlns:a16="http://schemas.microsoft.com/office/drawing/2014/main" id="{037C4E72-73B5-A994-E065-674FC78BB370}"/>
                      </a:ext>
                    </a:extLst>
                  </p:cNvPr>
                  <p:cNvSpPr/>
                  <p:nvPr/>
                </p:nvSpPr>
                <p:spPr>
                  <a:xfrm>
                    <a:off x="3750634" y="7093009"/>
                    <a:ext cx="2315325" cy="1156662"/>
                  </a:xfrm>
                  <a:custGeom>
                    <a:avLst/>
                    <a:gdLst>
                      <a:gd name="connsiteX0" fmla="*/ 0 w 2315324"/>
                      <a:gd name="connsiteY0" fmla="*/ 0 h 1156661"/>
                      <a:gd name="connsiteX1" fmla="*/ 2321912 w 2315324"/>
                      <a:gd name="connsiteY1" fmla="*/ 1159921 h 1156661"/>
                    </a:gdLst>
                    <a:ahLst/>
                    <a:cxnLst>
                      <a:cxn ang="0">
                        <a:pos x="connsiteX0" y="connsiteY0"/>
                      </a:cxn>
                      <a:cxn ang="0">
                        <a:pos x="connsiteX1" y="connsiteY1"/>
                      </a:cxn>
                    </a:cxnLst>
                    <a:rect l="l" t="t" r="r" b="b"/>
                    <a:pathLst>
                      <a:path w="2315324" h="1156661">
                        <a:moveTo>
                          <a:pt x="0" y="0"/>
                        </a:moveTo>
                        <a:lnTo>
                          <a:pt x="2321912" y="1159921"/>
                        </a:lnTo>
                      </a:path>
                    </a:pathLst>
                  </a:custGeom>
                  <a:noFill/>
                  <a:ln w="11688" cap="flat">
                    <a:solidFill>
                      <a:srgbClr val="FF0000"/>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3" name="Forme libre : forme 32">
                    <a:extLst>
                      <a:ext uri="{FF2B5EF4-FFF2-40B4-BE49-F238E27FC236}">
                        <a16:creationId xmlns:a16="http://schemas.microsoft.com/office/drawing/2014/main" id="{5D5A23F9-D75E-1239-23D0-89505310D524}"/>
                      </a:ext>
                    </a:extLst>
                  </p:cNvPr>
                  <p:cNvSpPr/>
                  <p:nvPr/>
                </p:nvSpPr>
                <p:spPr>
                  <a:xfrm>
                    <a:off x="4827121" y="7604197"/>
                    <a:ext cx="73270" cy="58565"/>
                  </a:xfrm>
                  <a:custGeom>
                    <a:avLst/>
                    <a:gdLst>
                      <a:gd name="connsiteX0" fmla="*/ 84832 w 73269"/>
                      <a:gd name="connsiteY0" fmla="*/ 67767 h 58565"/>
                      <a:gd name="connsiteX1" fmla="*/ 33894 w 73269"/>
                      <a:gd name="connsiteY1" fmla="*/ 0 h 58565"/>
                      <a:gd name="connsiteX2" fmla="*/ 42423 w 73269"/>
                      <a:gd name="connsiteY2" fmla="*/ 46612 h 58565"/>
                      <a:gd name="connsiteX3" fmla="*/ 0 w 73269"/>
                      <a:gd name="connsiteY3" fmla="*/ 67884 h 58565"/>
                    </a:gdLst>
                    <a:ahLst/>
                    <a:cxnLst>
                      <a:cxn ang="0">
                        <a:pos x="connsiteX0" y="connsiteY0"/>
                      </a:cxn>
                      <a:cxn ang="0">
                        <a:pos x="connsiteX1" y="connsiteY1"/>
                      </a:cxn>
                      <a:cxn ang="0">
                        <a:pos x="connsiteX2" y="connsiteY2"/>
                      </a:cxn>
                      <a:cxn ang="0">
                        <a:pos x="connsiteX3" y="connsiteY3"/>
                      </a:cxn>
                    </a:cxnLst>
                    <a:rect l="l" t="t" r="r" b="b"/>
                    <a:pathLst>
                      <a:path w="73269" h="58565">
                        <a:moveTo>
                          <a:pt x="84832" y="67767"/>
                        </a:moveTo>
                        <a:lnTo>
                          <a:pt x="33894" y="0"/>
                        </a:lnTo>
                        <a:lnTo>
                          <a:pt x="42423" y="46612"/>
                        </a:lnTo>
                        <a:lnTo>
                          <a:pt x="0" y="67884"/>
                        </a:lnTo>
                      </a:path>
                    </a:pathLst>
                  </a:custGeom>
                  <a:solidFill>
                    <a:srgbClr val="FF0000"/>
                  </a:solidFill>
                  <a:ln w="1466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4" name="Forme libre : forme 33">
                    <a:extLst>
                      <a:ext uri="{FF2B5EF4-FFF2-40B4-BE49-F238E27FC236}">
                        <a16:creationId xmlns:a16="http://schemas.microsoft.com/office/drawing/2014/main" id="{11100928-CA7C-527B-BD5B-2C6983219BD6}"/>
                      </a:ext>
                    </a:extLst>
                  </p:cNvPr>
                  <p:cNvSpPr/>
                  <p:nvPr/>
                </p:nvSpPr>
                <p:spPr>
                  <a:xfrm>
                    <a:off x="1154423" y="7093009"/>
                    <a:ext cx="5597810" cy="1112738"/>
                  </a:xfrm>
                  <a:custGeom>
                    <a:avLst/>
                    <a:gdLst>
                      <a:gd name="connsiteX0" fmla="*/ 0 w 5597810"/>
                      <a:gd name="connsiteY0" fmla="*/ 0 h 1112737"/>
                      <a:gd name="connsiteX1" fmla="*/ 5601584 w 5597810"/>
                      <a:gd name="connsiteY1" fmla="*/ 1113653 h 1112737"/>
                    </a:gdLst>
                    <a:ahLst/>
                    <a:cxnLst>
                      <a:cxn ang="0">
                        <a:pos x="connsiteX0" y="connsiteY0"/>
                      </a:cxn>
                      <a:cxn ang="0">
                        <a:pos x="connsiteX1" y="connsiteY1"/>
                      </a:cxn>
                    </a:cxnLst>
                    <a:rect l="l" t="t" r="r" b="b"/>
                    <a:pathLst>
                      <a:path w="5597810" h="1112737">
                        <a:moveTo>
                          <a:pt x="0" y="0"/>
                        </a:moveTo>
                        <a:lnTo>
                          <a:pt x="5601584" y="1113653"/>
                        </a:lnTo>
                      </a:path>
                    </a:pathLst>
                  </a:custGeom>
                  <a:noFill/>
                  <a:ln w="11688" cap="flat">
                    <a:solidFill>
                      <a:srgbClr val="00FF00"/>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5" name="Forme libre : forme 34">
                    <a:extLst>
                      <a:ext uri="{FF2B5EF4-FFF2-40B4-BE49-F238E27FC236}">
                        <a16:creationId xmlns:a16="http://schemas.microsoft.com/office/drawing/2014/main" id="{93D8C0D1-5B6E-C7BE-B11A-3F8592CC16B1}"/>
                      </a:ext>
                    </a:extLst>
                  </p:cNvPr>
                  <p:cNvSpPr/>
                  <p:nvPr/>
                </p:nvSpPr>
                <p:spPr>
                  <a:xfrm>
                    <a:off x="3832836" y="7569194"/>
                    <a:ext cx="117232" cy="102489"/>
                  </a:xfrm>
                  <a:custGeom>
                    <a:avLst/>
                    <a:gdLst>
                      <a:gd name="connsiteX0" fmla="*/ 122785 w 117231"/>
                      <a:gd name="connsiteY0" fmla="*/ 77898 h 102489"/>
                      <a:gd name="connsiteX1" fmla="*/ 22083 w 117231"/>
                      <a:gd name="connsiteY1" fmla="*/ 0 h 102489"/>
                      <a:gd name="connsiteX2" fmla="*/ 52945 w 117231"/>
                      <a:gd name="connsiteY2" fmla="*/ 64114 h 102489"/>
                      <a:gd name="connsiteX3" fmla="*/ 0 w 117231"/>
                      <a:gd name="connsiteY3" fmla="*/ 111584 h 102489"/>
                    </a:gdLst>
                    <a:ahLst/>
                    <a:cxnLst>
                      <a:cxn ang="0">
                        <a:pos x="connsiteX0" y="connsiteY0"/>
                      </a:cxn>
                      <a:cxn ang="0">
                        <a:pos x="connsiteX1" y="connsiteY1"/>
                      </a:cxn>
                      <a:cxn ang="0">
                        <a:pos x="connsiteX2" y="connsiteY2"/>
                      </a:cxn>
                      <a:cxn ang="0">
                        <a:pos x="connsiteX3" y="connsiteY3"/>
                      </a:cxn>
                    </a:cxnLst>
                    <a:rect l="l" t="t" r="r" b="b"/>
                    <a:pathLst>
                      <a:path w="117231" h="102489">
                        <a:moveTo>
                          <a:pt x="122785" y="77898"/>
                        </a:moveTo>
                        <a:lnTo>
                          <a:pt x="22083" y="0"/>
                        </a:lnTo>
                        <a:lnTo>
                          <a:pt x="52945" y="64114"/>
                        </a:lnTo>
                        <a:lnTo>
                          <a:pt x="0" y="111584"/>
                        </a:lnTo>
                      </a:path>
                    </a:pathLst>
                  </a:custGeom>
                  <a:solidFill>
                    <a:srgbClr val="00FF00"/>
                  </a:solidFill>
                  <a:ln w="1466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6" name="Forme libre : forme 35">
                    <a:extLst>
                      <a:ext uri="{FF2B5EF4-FFF2-40B4-BE49-F238E27FC236}">
                        <a16:creationId xmlns:a16="http://schemas.microsoft.com/office/drawing/2014/main" id="{1358BFFB-DDEF-4670-B94C-4C9576E588FC}"/>
                      </a:ext>
                    </a:extLst>
                  </p:cNvPr>
                  <p:cNvSpPr/>
                  <p:nvPr/>
                </p:nvSpPr>
                <p:spPr>
                  <a:xfrm>
                    <a:off x="1154423" y="7093009"/>
                    <a:ext cx="2593750" cy="849195"/>
                  </a:xfrm>
                  <a:custGeom>
                    <a:avLst/>
                    <a:gdLst>
                      <a:gd name="connsiteX0" fmla="*/ 0 w 2593749"/>
                      <a:gd name="connsiteY0" fmla="*/ 0 h 849194"/>
                      <a:gd name="connsiteX1" fmla="*/ 2596097 w 2593749"/>
                      <a:gd name="connsiteY1" fmla="*/ 863722 h 849194"/>
                    </a:gdLst>
                    <a:ahLst/>
                    <a:cxnLst>
                      <a:cxn ang="0">
                        <a:pos x="connsiteX0" y="connsiteY0"/>
                      </a:cxn>
                      <a:cxn ang="0">
                        <a:pos x="connsiteX1" y="connsiteY1"/>
                      </a:cxn>
                    </a:cxnLst>
                    <a:rect l="l" t="t" r="r" b="b"/>
                    <a:pathLst>
                      <a:path w="2593749" h="849194">
                        <a:moveTo>
                          <a:pt x="0" y="0"/>
                        </a:moveTo>
                        <a:lnTo>
                          <a:pt x="2596097" y="863722"/>
                        </a:lnTo>
                      </a:path>
                    </a:pathLst>
                  </a:custGeom>
                  <a:noFill/>
                  <a:ln w="11688" cap="flat">
                    <a:solidFill>
                      <a:srgbClr val="0000FF"/>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7" name="Forme libre : forme 36">
                    <a:extLst>
                      <a:ext uri="{FF2B5EF4-FFF2-40B4-BE49-F238E27FC236}">
                        <a16:creationId xmlns:a16="http://schemas.microsoft.com/office/drawing/2014/main" id="{BEE0A4C8-AB17-8DE9-CCFA-C60A5532B89D}"/>
                      </a:ext>
                    </a:extLst>
                  </p:cNvPr>
                  <p:cNvSpPr/>
                  <p:nvPr/>
                </p:nvSpPr>
                <p:spPr>
                  <a:xfrm>
                    <a:off x="2368745" y="7463731"/>
                    <a:ext cx="73270" cy="58565"/>
                  </a:xfrm>
                  <a:custGeom>
                    <a:avLst/>
                    <a:gdLst>
                      <a:gd name="connsiteX0" fmla="*/ 84040 w 73269"/>
                      <a:gd name="connsiteY0" fmla="*/ 59881 h 58565"/>
                      <a:gd name="connsiteX1" fmla="*/ 23930 w 73269"/>
                      <a:gd name="connsiteY1" fmla="*/ 0 h 58565"/>
                      <a:gd name="connsiteX2" fmla="*/ 38936 w 73269"/>
                      <a:gd name="connsiteY2" fmla="*/ 44953 h 58565"/>
                      <a:gd name="connsiteX3" fmla="*/ 0 w 73269"/>
                      <a:gd name="connsiteY3" fmla="*/ 72006 h 58565"/>
                    </a:gdLst>
                    <a:ahLst/>
                    <a:cxnLst>
                      <a:cxn ang="0">
                        <a:pos x="connsiteX0" y="connsiteY0"/>
                      </a:cxn>
                      <a:cxn ang="0">
                        <a:pos x="connsiteX1" y="connsiteY1"/>
                      </a:cxn>
                      <a:cxn ang="0">
                        <a:pos x="connsiteX2" y="connsiteY2"/>
                      </a:cxn>
                      <a:cxn ang="0">
                        <a:pos x="connsiteX3" y="connsiteY3"/>
                      </a:cxn>
                    </a:cxnLst>
                    <a:rect l="l" t="t" r="r" b="b"/>
                    <a:pathLst>
                      <a:path w="73269" h="58565">
                        <a:moveTo>
                          <a:pt x="84040" y="59881"/>
                        </a:moveTo>
                        <a:lnTo>
                          <a:pt x="23930" y="0"/>
                        </a:lnTo>
                        <a:lnTo>
                          <a:pt x="38936" y="44953"/>
                        </a:lnTo>
                        <a:lnTo>
                          <a:pt x="0" y="72006"/>
                        </a:lnTo>
                      </a:path>
                    </a:pathLst>
                  </a:custGeom>
                  <a:solidFill>
                    <a:srgbClr val="0000FF"/>
                  </a:solidFill>
                  <a:ln w="1466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8" name="Forme libre : forme 37">
                    <a:extLst>
                      <a:ext uri="{FF2B5EF4-FFF2-40B4-BE49-F238E27FC236}">
                        <a16:creationId xmlns:a16="http://schemas.microsoft.com/office/drawing/2014/main" id="{E1C45651-5CA3-D3EE-A48A-77CB73CDF8A1}"/>
                      </a:ext>
                    </a:extLst>
                  </p:cNvPr>
                  <p:cNvSpPr/>
                  <p:nvPr/>
                </p:nvSpPr>
                <p:spPr>
                  <a:xfrm>
                    <a:off x="2282829" y="7435307"/>
                    <a:ext cx="73270" cy="58565"/>
                  </a:xfrm>
                  <a:custGeom>
                    <a:avLst/>
                    <a:gdLst>
                      <a:gd name="connsiteX0" fmla="*/ 84040 w 73269"/>
                      <a:gd name="connsiteY0" fmla="*/ 59824 h 58565"/>
                      <a:gd name="connsiteX1" fmla="*/ 23930 w 73269"/>
                      <a:gd name="connsiteY1" fmla="*/ 0 h 58565"/>
                      <a:gd name="connsiteX2" fmla="*/ 38979 w 73269"/>
                      <a:gd name="connsiteY2" fmla="*/ 44839 h 58565"/>
                      <a:gd name="connsiteX3" fmla="*/ 0 w 73269"/>
                      <a:gd name="connsiteY3" fmla="*/ 71949 h 58565"/>
                    </a:gdLst>
                    <a:ahLst/>
                    <a:cxnLst>
                      <a:cxn ang="0">
                        <a:pos x="connsiteX0" y="connsiteY0"/>
                      </a:cxn>
                      <a:cxn ang="0">
                        <a:pos x="connsiteX1" y="connsiteY1"/>
                      </a:cxn>
                      <a:cxn ang="0">
                        <a:pos x="connsiteX2" y="connsiteY2"/>
                      </a:cxn>
                      <a:cxn ang="0">
                        <a:pos x="connsiteX3" y="connsiteY3"/>
                      </a:cxn>
                    </a:cxnLst>
                    <a:rect l="l" t="t" r="r" b="b"/>
                    <a:pathLst>
                      <a:path w="73269" h="58565">
                        <a:moveTo>
                          <a:pt x="84040" y="59824"/>
                        </a:moveTo>
                        <a:lnTo>
                          <a:pt x="23930" y="0"/>
                        </a:lnTo>
                        <a:lnTo>
                          <a:pt x="38979" y="44839"/>
                        </a:lnTo>
                        <a:lnTo>
                          <a:pt x="0" y="71949"/>
                        </a:lnTo>
                      </a:path>
                    </a:pathLst>
                  </a:custGeom>
                  <a:solidFill>
                    <a:srgbClr val="0000FF"/>
                  </a:solidFill>
                  <a:ln w="1466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9" name="Forme libre : forme 38">
                    <a:extLst>
                      <a:ext uri="{FF2B5EF4-FFF2-40B4-BE49-F238E27FC236}">
                        <a16:creationId xmlns:a16="http://schemas.microsoft.com/office/drawing/2014/main" id="{18D1AD65-888F-CA0F-FD5D-DA3ED8CE0DEC}"/>
                      </a:ext>
                    </a:extLst>
                  </p:cNvPr>
                  <p:cNvSpPr/>
                  <p:nvPr/>
                </p:nvSpPr>
                <p:spPr>
                  <a:xfrm>
                    <a:off x="3750520" y="7956732"/>
                    <a:ext cx="2593750" cy="14641"/>
                  </a:xfrm>
                  <a:custGeom>
                    <a:avLst/>
                    <a:gdLst>
                      <a:gd name="connsiteX0" fmla="*/ 0 w 2593749"/>
                      <a:gd name="connsiteY0" fmla="*/ 0 h 0"/>
                      <a:gd name="connsiteX1" fmla="*/ 2596221 w 2593749"/>
                      <a:gd name="connsiteY1" fmla="*/ 0 h 0"/>
                    </a:gdLst>
                    <a:ahLst/>
                    <a:cxnLst>
                      <a:cxn ang="0">
                        <a:pos x="connsiteX0" y="connsiteY0"/>
                      </a:cxn>
                      <a:cxn ang="0">
                        <a:pos x="connsiteX1" y="connsiteY1"/>
                      </a:cxn>
                    </a:cxnLst>
                    <a:rect l="l" t="t" r="r" b="b"/>
                    <a:pathLst>
                      <a:path w="2593749">
                        <a:moveTo>
                          <a:pt x="0" y="0"/>
                        </a:moveTo>
                        <a:lnTo>
                          <a:pt x="2596221" y="0"/>
                        </a:lnTo>
                      </a:path>
                    </a:pathLst>
                  </a:custGeom>
                  <a:noFill/>
                  <a:ln w="11688" cap="flat">
                    <a:solidFill>
                      <a:srgbClr val="0000FF"/>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0" name="Forme libre : forme 39">
                    <a:extLst>
                      <a:ext uri="{FF2B5EF4-FFF2-40B4-BE49-F238E27FC236}">
                        <a16:creationId xmlns:a16="http://schemas.microsoft.com/office/drawing/2014/main" id="{0E10C112-27E6-0B85-970D-4E351735952A}"/>
                      </a:ext>
                    </a:extLst>
                  </p:cNvPr>
                  <p:cNvSpPr/>
                  <p:nvPr/>
                </p:nvSpPr>
                <p:spPr>
                  <a:xfrm>
                    <a:off x="4972694" y="7918758"/>
                    <a:ext cx="73270" cy="73206"/>
                  </a:xfrm>
                  <a:custGeom>
                    <a:avLst/>
                    <a:gdLst>
                      <a:gd name="connsiteX0" fmla="*/ 75952 w 73269"/>
                      <a:gd name="connsiteY0" fmla="*/ 37980 h 73206"/>
                      <a:gd name="connsiteX1" fmla="*/ 0 w 73269"/>
                      <a:gd name="connsiteY1" fmla="*/ 0 h 73206"/>
                      <a:gd name="connsiteX2" fmla="*/ 28502 w 73269"/>
                      <a:gd name="connsiteY2" fmla="*/ 37980 h 73206"/>
                      <a:gd name="connsiteX3" fmla="*/ 0 w 73269"/>
                      <a:gd name="connsiteY3" fmla="*/ 75886 h 73206"/>
                    </a:gdLst>
                    <a:ahLst/>
                    <a:cxnLst>
                      <a:cxn ang="0">
                        <a:pos x="connsiteX0" y="connsiteY0"/>
                      </a:cxn>
                      <a:cxn ang="0">
                        <a:pos x="connsiteX1" y="connsiteY1"/>
                      </a:cxn>
                      <a:cxn ang="0">
                        <a:pos x="connsiteX2" y="connsiteY2"/>
                      </a:cxn>
                      <a:cxn ang="0">
                        <a:pos x="connsiteX3" y="connsiteY3"/>
                      </a:cxn>
                    </a:cxnLst>
                    <a:rect l="l" t="t" r="r" b="b"/>
                    <a:pathLst>
                      <a:path w="73269" h="73206">
                        <a:moveTo>
                          <a:pt x="75952" y="37980"/>
                        </a:moveTo>
                        <a:lnTo>
                          <a:pt x="0" y="0"/>
                        </a:lnTo>
                        <a:lnTo>
                          <a:pt x="28502" y="37980"/>
                        </a:lnTo>
                        <a:lnTo>
                          <a:pt x="0" y="75886"/>
                        </a:lnTo>
                      </a:path>
                    </a:pathLst>
                  </a:custGeom>
                  <a:solidFill>
                    <a:srgbClr val="0000FF"/>
                  </a:solidFill>
                  <a:ln w="1466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1" name="Forme libre : forme 40">
                    <a:extLst>
                      <a:ext uri="{FF2B5EF4-FFF2-40B4-BE49-F238E27FC236}">
                        <a16:creationId xmlns:a16="http://schemas.microsoft.com/office/drawing/2014/main" id="{11221A71-34EE-713E-34CC-AD349828B6A8}"/>
                      </a:ext>
                    </a:extLst>
                  </p:cNvPr>
                  <p:cNvSpPr/>
                  <p:nvPr/>
                </p:nvSpPr>
                <p:spPr>
                  <a:xfrm>
                    <a:off x="4882191" y="7918758"/>
                    <a:ext cx="73270" cy="73206"/>
                  </a:xfrm>
                  <a:custGeom>
                    <a:avLst/>
                    <a:gdLst>
                      <a:gd name="connsiteX0" fmla="*/ 75966 w 73269"/>
                      <a:gd name="connsiteY0" fmla="*/ 37980 h 73206"/>
                      <a:gd name="connsiteX1" fmla="*/ 0 w 73269"/>
                      <a:gd name="connsiteY1" fmla="*/ 0 h 73206"/>
                      <a:gd name="connsiteX2" fmla="*/ 28502 w 73269"/>
                      <a:gd name="connsiteY2" fmla="*/ 37980 h 73206"/>
                      <a:gd name="connsiteX3" fmla="*/ 0 w 73269"/>
                      <a:gd name="connsiteY3" fmla="*/ 75886 h 73206"/>
                    </a:gdLst>
                    <a:ahLst/>
                    <a:cxnLst>
                      <a:cxn ang="0">
                        <a:pos x="connsiteX0" y="connsiteY0"/>
                      </a:cxn>
                      <a:cxn ang="0">
                        <a:pos x="connsiteX1" y="connsiteY1"/>
                      </a:cxn>
                      <a:cxn ang="0">
                        <a:pos x="connsiteX2" y="connsiteY2"/>
                      </a:cxn>
                      <a:cxn ang="0">
                        <a:pos x="connsiteX3" y="connsiteY3"/>
                      </a:cxn>
                    </a:cxnLst>
                    <a:rect l="l" t="t" r="r" b="b"/>
                    <a:pathLst>
                      <a:path w="73269" h="73206">
                        <a:moveTo>
                          <a:pt x="75966" y="37980"/>
                        </a:moveTo>
                        <a:lnTo>
                          <a:pt x="0" y="0"/>
                        </a:lnTo>
                        <a:lnTo>
                          <a:pt x="28502" y="37980"/>
                        </a:lnTo>
                        <a:lnTo>
                          <a:pt x="0" y="75886"/>
                        </a:lnTo>
                      </a:path>
                    </a:pathLst>
                  </a:custGeom>
                  <a:solidFill>
                    <a:srgbClr val="0000FF"/>
                  </a:solidFill>
                  <a:ln w="1466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2" name="Forme libre : forme 41">
                    <a:extLst>
                      <a:ext uri="{FF2B5EF4-FFF2-40B4-BE49-F238E27FC236}">
                        <a16:creationId xmlns:a16="http://schemas.microsoft.com/office/drawing/2014/main" id="{D83487DB-D848-559D-F7B2-0C976F8E80BA}"/>
                      </a:ext>
                    </a:extLst>
                  </p:cNvPr>
                  <p:cNvSpPr/>
                  <p:nvPr/>
                </p:nvSpPr>
                <p:spPr>
                  <a:xfrm>
                    <a:off x="4789118" y="7575314"/>
                    <a:ext cx="14654" cy="58565"/>
                  </a:xfrm>
                  <a:custGeom>
                    <a:avLst/>
                    <a:gdLst>
                      <a:gd name="connsiteX0" fmla="*/ 0 w 0"/>
                      <a:gd name="connsiteY0" fmla="*/ 0 h 58565"/>
                      <a:gd name="connsiteX1" fmla="*/ 0 w 0"/>
                      <a:gd name="connsiteY1" fmla="*/ 72920 h 58565"/>
                    </a:gdLst>
                    <a:ahLst/>
                    <a:cxnLst>
                      <a:cxn ang="0">
                        <a:pos x="connsiteX0" y="connsiteY0"/>
                      </a:cxn>
                      <a:cxn ang="0">
                        <a:pos x="connsiteX1" y="connsiteY1"/>
                      </a:cxn>
                    </a:cxnLst>
                    <a:rect l="l" t="t" r="r" b="b"/>
                    <a:pathLst>
                      <a:path h="58565">
                        <a:moveTo>
                          <a:pt x="0" y="0"/>
                        </a:moveTo>
                        <a:lnTo>
                          <a:pt x="0" y="72920"/>
                        </a:lnTo>
                      </a:path>
                    </a:pathLst>
                  </a:custGeom>
                  <a:noFill/>
                  <a:ln w="5844" cap="flat">
                    <a:solidFill>
                      <a:srgbClr val="000000"/>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3" name="Forme libre : forme 42">
                    <a:extLst>
                      <a:ext uri="{FF2B5EF4-FFF2-40B4-BE49-F238E27FC236}">
                        <a16:creationId xmlns:a16="http://schemas.microsoft.com/office/drawing/2014/main" id="{F95D8788-4A97-26DC-F469-FF95839A777D}"/>
                      </a:ext>
                    </a:extLst>
                  </p:cNvPr>
                  <p:cNvSpPr/>
                  <p:nvPr/>
                </p:nvSpPr>
                <p:spPr>
                  <a:xfrm>
                    <a:off x="2712149" y="7575314"/>
                    <a:ext cx="14654" cy="58565"/>
                  </a:xfrm>
                  <a:custGeom>
                    <a:avLst/>
                    <a:gdLst>
                      <a:gd name="connsiteX0" fmla="*/ 0 w 0"/>
                      <a:gd name="connsiteY0" fmla="*/ 0 h 58565"/>
                      <a:gd name="connsiteX1" fmla="*/ 0 w 0"/>
                      <a:gd name="connsiteY1" fmla="*/ 72920 h 58565"/>
                    </a:gdLst>
                    <a:ahLst/>
                    <a:cxnLst>
                      <a:cxn ang="0">
                        <a:pos x="connsiteX0" y="connsiteY0"/>
                      </a:cxn>
                      <a:cxn ang="0">
                        <a:pos x="connsiteX1" y="connsiteY1"/>
                      </a:cxn>
                    </a:cxnLst>
                    <a:rect l="l" t="t" r="r" b="b"/>
                    <a:pathLst>
                      <a:path h="58565">
                        <a:moveTo>
                          <a:pt x="0" y="0"/>
                        </a:moveTo>
                        <a:lnTo>
                          <a:pt x="0" y="72920"/>
                        </a:lnTo>
                      </a:path>
                    </a:pathLst>
                  </a:custGeom>
                  <a:noFill/>
                  <a:ln w="5844" cap="flat">
                    <a:solidFill>
                      <a:srgbClr val="000000"/>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cxnSp>
              <p:nvCxnSpPr>
                <p:cNvPr id="15" name="Connecteur droit 14">
                  <a:extLst>
                    <a:ext uri="{FF2B5EF4-FFF2-40B4-BE49-F238E27FC236}">
                      <a16:creationId xmlns:a16="http://schemas.microsoft.com/office/drawing/2014/main" id="{67AC1EBB-3BFD-3944-7C8C-A119699977C8}"/>
                    </a:ext>
                  </a:extLst>
                </p:cNvPr>
                <p:cNvCxnSpPr/>
                <p:nvPr/>
              </p:nvCxnSpPr>
              <p:spPr>
                <a:xfrm>
                  <a:off x="4164262" y="285007"/>
                  <a:ext cx="0" cy="20091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9" name="Zone de texte 134">
                <a:extLst>
                  <a:ext uri="{FF2B5EF4-FFF2-40B4-BE49-F238E27FC236}">
                    <a16:creationId xmlns:a16="http://schemas.microsoft.com/office/drawing/2014/main" id="{D0973058-7827-5870-E59B-BA6FA647DF9C}"/>
                  </a:ext>
                </a:extLst>
              </p:cNvPr>
              <p:cNvSpPr txBox="1"/>
              <p:nvPr/>
            </p:nvSpPr>
            <p:spPr>
              <a:xfrm>
                <a:off x="406298" y="714683"/>
                <a:ext cx="219075" cy="104457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B</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A</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 de texte 136">
                <a:extLst>
                  <a:ext uri="{FF2B5EF4-FFF2-40B4-BE49-F238E27FC236}">
                    <a16:creationId xmlns:a16="http://schemas.microsoft.com/office/drawing/2014/main" id="{6853E090-C471-3AC6-9C04-FE241B74EB95}"/>
                  </a:ext>
                </a:extLst>
              </p:cNvPr>
              <p:cNvSpPr txBox="1"/>
              <p:nvPr/>
            </p:nvSpPr>
            <p:spPr>
              <a:xfrm>
                <a:off x="4758900" y="1244127"/>
                <a:ext cx="219075" cy="104457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A’</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300" dirty="0">
                    <a:effectLst/>
                    <a:latin typeface="Comic Sans MS" panose="030F0702030302020204" pitchFamily="66" charset="0"/>
                    <a:ea typeface="Calibri" panose="020F0502020204030204" pitchFamily="34" charset="0"/>
                    <a:cs typeface="Times New Roman" panose="02020603050405020304" pitchFamily="18" charset="0"/>
                  </a:rPr>
                  <a:t> </a:t>
                </a:r>
              </a:p>
              <a:p>
                <a:pPr algn="ctr">
                  <a:lnSpc>
                    <a:spcPct val="107000"/>
                  </a:lnSpc>
                  <a:spcAft>
                    <a:spcPts val="800"/>
                  </a:spcAft>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B'</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 de texte 137">
                <a:extLst>
                  <a:ext uri="{FF2B5EF4-FFF2-40B4-BE49-F238E27FC236}">
                    <a16:creationId xmlns:a16="http://schemas.microsoft.com/office/drawing/2014/main" id="{01D86AE5-F3E7-36C6-A60F-DE7F09ABD279}"/>
                  </a:ext>
                </a:extLst>
              </p:cNvPr>
              <p:cNvSpPr txBox="1"/>
              <p:nvPr/>
            </p:nvSpPr>
            <p:spPr>
              <a:xfrm>
                <a:off x="1913485" y="1250859"/>
                <a:ext cx="2634028" cy="48095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lnSpc>
                    <a:spcPct val="107000"/>
                  </a:lnSpc>
                  <a:spcAft>
                    <a:spcPts val="800"/>
                  </a:spcAft>
                </a:pPr>
                <a:r>
                  <a:rPr lang="fr-FR" dirty="0">
                    <a:effectLst/>
                    <a:latin typeface="Comic Sans MS" panose="030F0702030302020204" pitchFamily="66" charset="0"/>
                    <a:ea typeface="Calibri" panose="020F0502020204030204" pitchFamily="34" charset="0"/>
                    <a:cs typeface="Times New Roman" panose="02020603050405020304" pitchFamily="18" charset="0"/>
                  </a:rPr>
                  <a:t>                                                             F'</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effectLst/>
                    <a:latin typeface="Comic Sans MS" panose="030F0702030302020204" pitchFamily="66" charset="0"/>
                    <a:ea typeface="Calibri" panose="020F0502020204030204" pitchFamily="34" charset="0"/>
                    <a:cs typeface="Times New Roman" panose="02020603050405020304" pitchFamily="18" charset="0"/>
                  </a:rPr>
                  <a:t>F                          O</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Zone de texte 138">
                <a:extLst>
                  <a:ext uri="{FF2B5EF4-FFF2-40B4-BE49-F238E27FC236}">
                    <a16:creationId xmlns:a16="http://schemas.microsoft.com/office/drawing/2014/main" id="{5DF47640-11CF-70F1-962D-C8233B4B305A}"/>
                  </a:ext>
                </a:extLst>
              </p:cNvPr>
              <p:cNvSpPr txBox="1"/>
              <p:nvPr/>
            </p:nvSpPr>
            <p:spPr>
              <a:xfrm>
                <a:off x="1799188" y="59218"/>
                <a:ext cx="2796325" cy="48069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tabLst>
                    <a:tab pos="1530350" algn="ctr"/>
                  </a:tabLst>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Plan focal                                  Plan focal</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tabLst>
                    <a:tab pos="1530350" algn="ctr"/>
                  </a:tabLst>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   Objet	                                       Image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55" name="ZoneTexte 54">
            <a:extLst>
              <a:ext uri="{FF2B5EF4-FFF2-40B4-BE49-F238E27FC236}">
                <a16:creationId xmlns:a16="http://schemas.microsoft.com/office/drawing/2014/main" id="{E0087C97-3D94-3787-D52F-68AD2C1F5ADE}"/>
              </a:ext>
            </a:extLst>
          </p:cNvPr>
          <p:cNvSpPr txBox="1"/>
          <p:nvPr/>
        </p:nvSpPr>
        <p:spPr>
          <a:xfrm>
            <a:off x="10376085" y="972895"/>
            <a:ext cx="1223270" cy="1261884"/>
          </a:xfrm>
          <a:prstGeom prst="rect">
            <a:avLst/>
          </a:prstGeom>
          <a:noFill/>
        </p:spPr>
        <p:txBody>
          <a:bodyPr wrap="square" rtlCol="0">
            <a:spAutoFit/>
          </a:bodyPr>
          <a:lstStyle/>
          <a:p>
            <a:r>
              <a:rPr lang="fr-FR" sz="2800" dirty="0"/>
              <a:t>+</a:t>
            </a:r>
          </a:p>
          <a:p>
            <a:r>
              <a:rPr lang="fr-FR" sz="2000" dirty="0"/>
              <a:t> </a:t>
            </a:r>
            <a:endParaRPr lang="fr-FR" sz="2400" dirty="0"/>
          </a:p>
          <a:p>
            <a:r>
              <a:rPr lang="fr-FR" sz="2800" dirty="0"/>
              <a:t>        +</a:t>
            </a:r>
          </a:p>
        </p:txBody>
      </p:sp>
      <p:sp>
        <p:nvSpPr>
          <p:cNvPr id="57" name="ZoneTexte 56">
            <a:extLst>
              <a:ext uri="{FF2B5EF4-FFF2-40B4-BE49-F238E27FC236}">
                <a16:creationId xmlns:a16="http://schemas.microsoft.com/office/drawing/2014/main" id="{9E2C64AD-F3F2-8B98-D42D-4C255BB32029}"/>
              </a:ext>
            </a:extLst>
          </p:cNvPr>
          <p:cNvSpPr txBox="1"/>
          <p:nvPr/>
        </p:nvSpPr>
        <p:spPr>
          <a:xfrm>
            <a:off x="18161" y="4847617"/>
            <a:ext cx="12155677" cy="2031390"/>
          </a:xfrm>
          <a:prstGeom prst="rect">
            <a:avLst/>
          </a:prstGeom>
          <a:noFill/>
        </p:spPr>
        <p:txBody>
          <a:bodyPr wrap="square">
            <a:spAutoFit/>
          </a:bodyPr>
          <a:lstStyle/>
          <a:p>
            <a:pPr lvl="0" algn="just">
              <a:lnSpc>
                <a:spcPct val="107000"/>
              </a:lnSpc>
              <a:spcAft>
                <a:spcPts val="12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Tout rayon incident passant par </a:t>
            </a:r>
            <a:r>
              <a:rPr lang="fr-FR" sz="2000" b="1" dirty="0">
                <a:effectLst/>
                <a:latin typeface="Comic Sans MS" panose="030F0702030302020204" pitchFamily="66" charset="0"/>
                <a:ea typeface="Calibri" panose="020F0502020204030204" pitchFamily="34" charset="0"/>
                <a:cs typeface="Arial" panose="020B0604020202020204" pitchFamily="34" charset="0"/>
              </a:rPr>
              <a:t>F</a:t>
            </a:r>
            <a:r>
              <a:rPr lang="fr-FR" sz="2000" dirty="0">
                <a:effectLst/>
                <a:latin typeface="Comic Sans MS" panose="030F0702030302020204" pitchFamily="66" charset="0"/>
                <a:ea typeface="Calibri" panose="020F0502020204030204" pitchFamily="34" charset="0"/>
                <a:cs typeface="Arial" panose="020B0604020202020204" pitchFamily="34" charset="0"/>
              </a:rPr>
              <a:t>, foyer principal objet, émerge parallèle à l’axe optique. Ce foyer a donc son image à l’infini.</a:t>
            </a:r>
          </a:p>
          <a:p>
            <a:pPr lvl="0" algn="just">
              <a:lnSpc>
                <a:spcPct val="107000"/>
              </a:lnSpc>
              <a:spcAft>
                <a:spcPts val="12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Tout rayon incident parallèle à l’axe optique émerge en passant par </a:t>
            </a:r>
            <a:r>
              <a:rPr lang="fr-FR" sz="2000" b="1" dirty="0">
                <a:effectLst/>
                <a:latin typeface="Comic Sans MS" panose="030F0702030302020204" pitchFamily="66" charset="0"/>
                <a:ea typeface="Calibri" panose="020F0502020204030204" pitchFamily="34" charset="0"/>
                <a:cs typeface="Arial" panose="020B0604020202020204" pitchFamily="34" charset="0"/>
              </a:rPr>
              <a:t>F’</a:t>
            </a:r>
            <a:r>
              <a:rPr lang="fr-FR" sz="2000" dirty="0">
                <a:effectLst/>
                <a:latin typeface="Comic Sans MS" panose="030F0702030302020204" pitchFamily="66" charset="0"/>
                <a:ea typeface="Calibri" panose="020F0502020204030204" pitchFamily="34" charset="0"/>
                <a:cs typeface="Arial" panose="020B0604020202020204" pitchFamily="34" charset="0"/>
              </a:rPr>
              <a:t>, foyer principal image. Ce foyer est donc l’image d’un objet à l’infini.</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12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Ces foyers sont symétriques par rapport au centre optique de la lentille.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 name="Étoile : 5 branches 61">
            <a:hlinkClick r:id="rId2"/>
            <a:extLst>
              <a:ext uri="{FF2B5EF4-FFF2-40B4-BE49-F238E27FC236}">
                <a16:creationId xmlns:a16="http://schemas.microsoft.com/office/drawing/2014/main" id="{70D3A50F-C6A4-4F05-DFC9-D493F8B03287}"/>
              </a:ext>
            </a:extLst>
          </p:cNvPr>
          <p:cNvSpPr/>
          <p:nvPr/>
        </p:nvSpPr>
        <p:spPr>
          <a:xfrm>
            <a:off x="11509425" y="142104"/>
            <a:ext cx="545139" cy="54513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05656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0CDABC6D-4673-4101-0147-7360BE4B3375}"/>
                  </a:ext>
                </a:extLst>
              </p:cNvPr>
              <p:cNvSpPr txBox="1"/>
              <p:nvPr/>
            </p:nvSpPr>
            <p:spPr>
              <a:xfrm>
                <a:off x="0" y="474452"/>
                <a:ext cx="12192000" cy="6087179"/>
              </a:xfrm>
              <a:prstGeom prst="rect">
                <a:avLst/>
              </a:prstGeom>
              <a:noFill/>
            </p:spPr>
            <p:txBody>
              <a:bodyPr wrap="square">
                <a:spAutoFit/>
              </a:bodyPr>
              <a:lstStyle/>
              <a:p>
                <a:pPr algn="just">
                  <a:lnSpc>
                    <a:spcPct val="107000"/>
                  </a:lnSpc>
                  <a:spcAft>
                    <a:spcPts val="800"/>
                  </a:spcAft>
                </a:pPr>
                <a:r>
                  <a:rPr lang="fr-FR" sz="1800" b="1" dirty="0">
                    <a:solidFill>
                      <a:srgbClr val="FFFF00"/>
                    </a:solidFill>
                    <a:effectLst/>
                    <a:latin typeface="Comic Sans MS" panose="030F0702030302020204" pitchFamily="66" charset="0"/>
                    <a:ea typeface="Calibri" panose="020F0502020204030204" pitchFamily="34" charset="0"/>
                    <a:cs typeface="Arial" panose="020B0604020202020204" pitchFamily="34" charset="0"/>
                  </a:rPr>
                  <a:t>Centre optique</a:t>
                </a:r>
                <a:r>
                  <a:rPr lang="fr-FR" sz="1800" dirty="0">
                    <a:effectLst/>
                    <a:latin typeface="Comic Sans MS" panose="030F0702030302020204" pitchFamily="66" charset="0"/>
                    <a:ea typeface="Calibri" panose="020F0502020204030204" pitchFamily="34" charset="0"/>
                    <a:cs typeface="Arial" panose="020B0604020202020204" pitchFamily="34" charset="0"/>
                  </a:rPr>
                  <a:t>: Tout rayon qui passe par le centre </a:t>
                </a:r>
                <a:r>
                  <a:rPr lang="fr-FR" sz="1800" b="1" dirty="0">
                    <a:effectLst/>
                    <a:latin typeface="Comic Sans MS" panose="030F0702030302020204" pitchFamily="66" charset="0"/>
                    <a:ea typeface="Calibri" panose="020F0502020204030204" pitchFamily="34" charset="0"/>
                    <a:cs typeface="Arial" panose="020B0604020202020204" pitchFamily="34" charset="0"/>
                  </a:rPr>
                  <a:t>O</a:t>
                </a:r>
                <a:r>
                  <a:rPr lang="fr-FR" sz="1800" dirty="0">
                    <a:effectLst/>
                    <a:latin typeface="Comic Sans MS" panose="030F0702030302020204" pitchFamily="66" charset="0"/>
                    <a:ea typeface="Calibri" panose="020F0502020204030204" pitchFamily="34" charset="0"/>
                    <a:cs typeface="Arial" panose="020B0604020202020204" pitchFamily="34" charset="0"/>
                  </a:rPr>
                  <a:t> d’une lentille n’est pas dévié. Le point </a:t>
                </a:r>
                <a:r>
                  <a:rPr lang="fr-FR" sz="1800" b="1" dirty="0">
                    <a:effectLst/>
                    <a:latin typeface="Comic Sans MS" panose="030F0702030302020204" pitchFamily="66" charset="0"/>
                    <a:ea typeface="Calibri" panose="020F0502020204030204" pitchFamily="34" charset="0"/>
                    <a:cs typeface="Arial" panose="020B0604020202020204" pitchFamily="34" charset="0"/>
                  </a:rPr>
                  <a:t>O</a:t>
                </a:r>
                <a:r>
                  <a:rPr lang="fr-FR" sz="1800" dirty="0">
                    <a:effectLst/>
                    <a:latin typeface="Comic Sans MS" panose="030F0702030302020204" pitchFamily="66" charset="0"/>
                    <a:ea typeface="Calibri" panose="020F0502020204030204" pitchFamily="34" charset="0"/>
                    <a:cs typeface="Arial" panose="020B0604020202020204" pitchFamily="34" charset="0"/>
                  </a:rPr>
                  <a:t> est appelé centre optique de la lentille. Pour les lentilles que nous utiliserons </a:t>
                </a:r>
                <a:r>
                  <a:rPr lang="fr-FR" sz="1800" b="1" dirty="0">
                    <a:effectLst/>
                    <a:latin typeface="Comic Sans MS" panose="030F0702030302020204" pitchFamily="66" charset="0"/>
                    <a:ea typeface="Calibri" panose="020F0502020204030204" pitchFamily="34" charset="0"/>
                    <a:cs typeface="Arial" panose="020B0604020202020204" pitchFamily="34" charset="0"/>
                  </a:rPr>
                  <a:t>O</a:t>
                </a:r>
                <a:r>
                  <a:rPr lang="fr-FR" sz="1800" dirty="0">
                    <a:effectLst/>
                    <a:latin typeface="Comic Sans MS" panose="030F0702030302020204" pitchFamily="66" charset="0"/>
                    <a:ea typeface="Calibri" panose="020F0502020204030204" pitchFamily="34" charset="0"/>
                    <a:cs typeface="Arial" panose="020B0604020202020204" pitchFamily="34" charset="0"/>
                  </a:rPr>
                  <a:t> est le centre géométrique.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dirty="0">
                    <a:solidFill>
                      <a:srgbClr val="FFFF00"/>
                    </a:solidFill>
                    <a:effectLst/>
                    <a:latin typeface="Comic Sans MS" panose="030F0702030302020204" pitchFamily="66" charset="0"/>
                    <a:ea typeface="Calibri" panose="020F0502020204030204" pitchFamily="34" charset="0"/>
                    <a:cs typeface="Arial" panose="020B0604020202020204" pitchFamily="34" charset="0"/>
                  </a:rPr>
                  <a:t>Axe optique principal</a:t>
                </a:r>
                <a:r>
                  <a:rPr lang="fr-FR" sz="1800" dirty="0">
                    <a:effectLst/>
                    <a:latin typeface="Comic Sans MS" panose="030F0702030302020204" pitchFamily="66" charset="0"/>
                    <a:ea typeface="Calibri" panose="020F0502020204030204" pitchFamily="34" charset="0"/>
                    <a:cs typeface="Arial" panose="020B0604020202020204" pitchFamily="34" charset="0"/>
                  </a:rPr>
                  <a:t>: C’est la droite passant par </a:t>
                </a:r>
                <a:r>
                  <a:rPr lang="fr-FR" sz="1800" b="1" dirty="0">
                    <a:effectLst/>
                    <a:latin typeface="Comic Sans MS" panose="030F0702030302020204" pitchFamily="66" charset="0"/>
                    <a:ea typeface="Calibri" panose="020F0502020204030204" pitchFamily="34" charset="0"/>
                    <a:cs typeface="Arial" panose="020B0604020202020204" pitchFamily="34" charset="0"/>
                  </a:rPr>
                  <a:t>O</a:t>
                </a:r>
                <a:r>
                  <a:rPr lang="fr-FR" sz="1800" dirty="0">
                    <a:effectLst/>
                    <a:latin typeface="Comic Sans MS" panose="030F0702030302020204" pitchFamily="66" charset="0"/>
                    <a:ea typeface="Calibri" panose="020F0502020204030204" pitchFamily="34" charset="0"/>
                    <a:cs typeface="Arial" panose="020B0604020202020204" pitchFamily="34" charset="0"/>
                  </a:rPr>
                  <a:t> et par le centre de courbure d’une des faces sphériques. C’est l’axe de symétrie de la lentille. Par convention, on oriente l’axe optique dans le sens de propagation de la lumière et on choisit pour origine le centre optique </a:t>
                </a:r>
                <a:r>
                  <a:rPr lang="fr-FR" sz="1800" b="1" dirty="0">
                    <a:effectLst/>
                    <a:latin typeface="Comic Sans MS" panose="030F0702030302020204" pitchFamily="66" charset="0"/>
                    <a:ea typeface="Calibri" panose="020F0502020204030204" pitchFamily="34" charset="0"/>
                    <a:cs typeface="Arial" panose="020B0604020202020204" pitchFamily="34" charset="0"/>
                  </a:rPr>
                  <a:t>O</a:t>
                </a:r>
                <a:r>
                  <a:rPr lang="fr-FR" sz="1800" dirty="0">
                    <a:effectLst/>
                    <a:latin typeface="Comic Sans MS" panose="030F0702030302020204" pitchFamily="66" charset="0"/>
                    <a:ea typeface="Calibri" panose="020F0502020204030204" pitchFamily="34" charset="0"/>
                    <a:cs typeface="Arial" panose="020B0604020202020204" pitchFamily="34"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dirty="0">
                    <a:solidFill>
                      <a:srgbClr val="FFFF00"/>
                    </a:solidFill>
                    <a:effectLst/>
                    <a:latin typeface="Comic Sans MS" panose="030F0702030302020204" pitchFamily="66" charset="0"/>
                    <a:ea typeface="Calibri" panose="020F0502020204030204" pitchFamily="34" charset="0"/>
                    <a:cs typeface="Arial" panose="020B0604020202020204" pitchFamily="34" charset="0"/>
                  </a:rPr>
                  <a:t>Foyer image</a:t>
                </a:r>
                <a:r>
                  <a:rPr lang="fr-FR" sz="1800" dirty="0">
                    <a:effectLst/>
                    <a:latin typeface="Comic Sans MS" panose="030F0702030302020204" pitchFamily="66" charset="0"/>
                    <a:ea typeface="Calibri" panose="020F0502020204030204" pitchFamily="34" charset="0"/>
                    <a:cs typeface="Arial" panose="020B0604020202020204" pitchFamily="34" charset="0"/>
                  </a:rPr>
                  <a:t>: Tout rayon incident parallèle à l’axe optique principal converge en un point appelé foyer image et noté </a:t>
                </a:r>
                <a:r>
                  <a:rPr lang="fr-FR" sz="1800" b="1" dirty="0">
                    <a:effectLst/>
                    <a:latin typeface="Comic Sans MS" panose="030F0702030302020204" pitchFamily="66" charset="0"/>
                    <a:ea typeface="Calibri" panose="020F0502020204030204" pitchFamily="34" charset="0"/>
                    <a:cs typeface="Arial" panose="020B0604020202020204" pitchFamily="34" charset="0"/>
                  </a:rPr>
                  <a:t>F’</a:t>
                </a:r>
                <a:r>
                  <a:rPr lang="fr-FR" sz="1800" dirty="0">
                    <a:effectLst/>
                    <a:latin typeface="Comic Sans MS" panose="030F0702030302020204" pitchFamily="66" charset="0"/>
                    <a:ea typeface="Calibri" panose="020F0502020204030204" pitchFamily="34" charset="0"/>
                    <a:cs typeface="Arial" panose="020B0604020202020204" pitchFamily="34"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dirty="0">
                    <a:solidFill>
                      <a:srgbClr val="FFFF00"/>
                    </a:solidFill>
                    <a:effectLst/>
                    <a:latin typeface="Comic Sans MS" panose="030F0702030302020204" pitchFamily="66" charset="0"/>
                    <a:ea typeface="Calibri" panose="020F0502020204030204" pitchFamily="34" charset="0"/>
                    <a:cs typeface="Arial" panose="020B0604020202020204" pitchFamily="34" charset="0"/>
                  </a:rPr>
                  <a:t>Plan focal image</a:t>
                </a:r>
                <a:r>
                  <a:rPr lang="fr-FR" sz="1800" dirty="0">
                    <a:effectLst/>
                    <a:latin typeface="Comic Sans MS" panose="030F0702030302020204" pitchFamily="66" charset="0"/>
                    <a:ea typeface="Calibri" panose="020F0502020204030204" pitchFamily="34" charset="0"/>
                    <a:cs typeface="Arial" panose="020B0604020202020204" pitchFamily="34" charset="0"/>
                  </a:rPr>
                  <a:t>: C’est le plan perpendiculaire à l’axe optique et contenant le foyer image </a:t>
                </a:r>
                <a:r>
                  <a:rPr lang="fr-FR" sz="1800" b="1" dirty="0">
                    <a:effectLst/>
                    <a:latin typeface="Comic Sans MS" panose="030F0702030302020204" pitchFamily="66" charset="0"/>
                    <a:ea typeface="Calibri" panose="020F0502020204030204" pitchFamily="34" charset="0"/>
                    <a:cs typeface="Arial" panose="020B0604020202020204" pitchFamily="34" charset="0"/>
                  </a:rPr>
                  <a:t>F’</a:t>
                </a:r>
                <a:r>
                  <a:rPr lang="fr-FR" sz="1800" dirty="0">
                    <a:effectLst/>
                    <a:latin typeface="Comic Sans MS" panose="030F0702030302020204" pitchFamily="66" charset="0"/>
                    <a:ea typeface="Calibri" panose="020F0502020204030204" pitchFamily="34" charset="0"/>
                    <a:cs typeface="Arial" panose="020B0604020202020204" pitchFamily="34"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dirty="0">
                    <a:solidFill>
                      <a:srgbClr val="FFFF00"/>
                    </a:solidFill>
                    <a:effectLst/>
                    <a:latin typeface="Comic Sans MS" panose="030F0702030302020204" pitchFamily="66" charset="0"/>
                    <a:ea typeface="Calibri" panose="020F0502020204030204" pitchFamily="34" charset="0"/>
                    <a:cs typeface="Arial" panose="020B0604020202020204" pitchFamily="34" charset="0"/>
                  </a:rPr>
                  <a:t>Distance focale image</a:t>
                </a:r>
                <a:r>
                  <a:rPr lang="fr-FR" sz="1800" dirty="0">
                    <a:effectLst/>
                    <a:latin typeface="Comic Sans MS" panose="030F0702030302020204" pitchFamily="66" charset="0"/>
                    <a:ea typeface="Calibri" panose="020F0502020204030204" pitchFamily="34" charset="0"/>
                    <a:cs typeface="Arial" panose="020B0604020202020204" pitchFamily="34" charset="0"/>
                  </a:rPr>
                  <a:t>: C’est la distance séparant le centre </a:t>
                </a:r>
                <a:r>
                  <a:rPr lang="fr-FR" sz="1800" b="1" dirty="0">
                    <a:effectLst/>
                    <a:latin typeface="Comic Sans MS" panose="030F0702030302020204" pitchFamily="66" charset="0"/>
                    <a:ea typeface="Calibri" panose="020F0502020204030204" pitchFamily="34" charset="0"/>
                    <a:cs typeface="Arial" panose="020B0604020202020204" pitchFamily="34" charset="0"/>
                  </a:rPr>
                  <a:t>O</a:t>
                </a:r>
                <a:r>
                  <a:rPr lang="fr-FR" sz="1800" dirty="0">
                    <a:effectLst/>
                    <a:latin typeface="Comic Sans MS" panose="030F0702030302020204" pitchFamily="66" charset="0"/>
                    <a:ea typeface="Calibri" panose="020F0502020204030204" pitchFamily="34" charset="0"/>
                    <a:cs typeface="Arial" panose="020B0604020202020204" pitchFamily="34" charset="0"/>
                  </a:rPr>
                  <a:t> du foyer image </a:t>
                </a:r>
                <a:r>
                  <a:rPr lang="fr-FR" sz="1800" b="1" dirty="0">
                    <a:effectLst/>
                    <a:latin typeface="Comic Sans MS" panose="030F0702030302020204" pitchFamily="66" charset="0"/>
                    <a:ea typeface="Calibri" panose="020F0502020204030204" pitchFamily="34" charset="0"/>
                    <a:cs typeface="Arial" panose="020B0604020202020204" pitchFamily="34" charset="0"/>
                  </a:rPr>
                  <a:t>F’</a:t>
                </a:r>
                <a:r>
                  <a:rPr lang="fr-FR" sz="1800" dirty="0">
                    <a:effectLst/>
                    <a:latin typeface="Comic Sans MS" panose="030F0702030302020204" pitchFamily="66" charset="0"/>
                    <a:ea typeface="Calibri" panose="020F0502020204030204" pitchFamily="34" charset="0"/>
                    <a:cs typeface="Arial" panose="020B0604020202020204" pitchFamily="34" charset="0"/>
                  </a:rPr>
                  <a:t>. C’est une grandeur algébrique dont l’unité est le mètre</a:t>
                </a:r>
                <a:r>
                  <a:rPr lang="fr-FR" dirty="0">
                    <a:latin typeface="Comic Sans MS" panose="030F0702030302020204" pitchFamily="66" charset="0"/>
                    <a:ea typeface="Calibri" panose="020F0502020204030204" pitchFamily="34" charset="0"/>
                    <a:cs typeface="Arial" panose="020B0604020202020204" pitchFamily="34" charset="0"/>
                  </a:rPr>
                  <a:t>:</a:t>
                </a:r>
                <a:r>
                  <a:rPr lang="fr-FR" sz="1800" dirty="0">
                    <a:effectLst/>
                    <a:latin typeface="Comic Sans MS" panose="030F0702030302020204" pitchFamily="66" charset="0"/>
                    <a:ea typeface="Calibri" panose="020F0502020204030204" pitchFamily="34" charset="0"/>
                    <a:cs typeface="Arial" panose="020B0604020202020204" pitchFamily="34" charset="0"/>
                  </a:rPr>
                  <a:t> </a:t>
                </a:r>
                <a14:m>
                  <m:oMath xmlns:m="http://schemas.openxmlformats.org/officeDocument/2006/math">
                    <m:r>
                      <m:rPr>
                        <m:nor/>
                      </m:rPr>
                      <a:rPr lang="fr-FR" sz="1800" b="1">
                        <a:effectLst/>
                        <a:latin typeface="Comic Sans MS" panose="030F0702030302020204" pitchFamily="66" charset="0"/>
                        <a:ea typeface="Times New Roman" panose="02020603050405020304" pitchFamily="18" charset="0"/>
                        <a:cs typeface="Arial" panose="020B0604020202020204" pitchFamily="34" charset="0"/>
                      </a:rPr>
                      <m:t>f</m:t>
                    </m:r>
                    <m:r>
                      <m:rPr>
                        <m:nor/>
                      </m:rPr>
                      <a:rPr lang="fr-FR" sz="1800" b="1" i="1">
                        <a:effectLst/>
                        <a:latin typeface="Comic Sans MS" panose="030F0702030302020204" pitchFamily="66" charset="0"/>
                        <a:ea typeface="Times New Roman" panose="02020603050405020304" pitchFamily="18" charset="0"/>
                        <a:cs typeface="Arial" panose="020B0604020202020204" pitchFamily="34" charset="0"/>
                      </a:rPr>
                      <m:t>′</m:t>
                    </m:r>
                    <m:r>
                      <m:rPr>
                        <m:nor/>
                      </m:rPr>
                      <a:rPr lang="fr-FR" sz="1800" b="1">
                        <a:effectLst/>
                        <a:latin typeface="Comic Sans MS" panose="030F0702030302020204" pitchFamily="66" charset="0"/>
                        <a:ea typeface="Times New Roman" panose="02020603050405020304" pitchFamily="18" charset="0"/>
                        <a:cs typeface="Arial" panose="020B0604020202020204" pitchFamily="34" charset="0"/>
                      </a:rPr>
                      <m:t> = </m:t>
                    </m:r>
                    <m:acc>
                      <m:accPr>
                        <m:chr m:val="̅"/>
                        <m:ctrlPr>
                          <a:rPr lang="fr-FR" sz="1800" b="1" i="1">
                            <a:effectLst/>
                            <a:latin typeface="Cambria Math" panose="02040503050406030204" pitchFamily="18" charset="0"/>
                            <a:ea typeface="Calibri" panose="020F0502020204030204" pitchFamily="34" charset="0"/>
                            <a:cs typeface="Arial" panose="020B0604020202020204" pitchFamily="34" charset="0"/>
                          </a:rPr>
                        </m:ctrlPr>
                      </m:accPr>
                      <m:e>
                        <m:r>
                          <m:rPr>
                            <m:nor/>
                          </m:rPr>
                          <a:rPr lang="fr-FR" sz="1800" b="1">
                            <a:effectLst/>
                            <a:latin typeface="Comic Sans MS" panose="030F0702030302020204" pitchFamily="66" charset="0"/>
                            <a:ea typeface="Calibri" panose="020F0502020204030204" pitchFamily="34" charset="0"/>
                            <a:cs typeface="Arial" panose="020B0604020202020204" pitchFamily="34" charset="0"/>
                          </a:rPr>
                          <m:t>OF</m:t>
                        </m:r>
                        <m:r>
                          <m:rPr>
                            <m:nor/>
                          </m:rPr>
                          <a:rPr lang="fr-FR" sz="1800" b="1" i="1">
                            <a:effectLst/>
                            <a:latin typeface="Comic Sans MS" panose="030F0702030302020204" pitchFamily="66" charset="0"/>
                            <a:ea typeface="Calibri" panose="020F0502020204030204" pitchFamily="34" charset="0"/>
                            <a:cs typeface="Arial" panose="020B0604020202020204" pitchFamily="34" charset="0"/>
                          </a:rPr>
                          <m:t>′</m:t>
                        </m:r>
                      </m:e>
                    </m:acc>
                    <m:r>
                      <m:rPr>
                        <m:nor/>
                      </m:rPr>
                      <a:rPr lang="fr-FR" sz="1800" b="1">
                        <a:effectLst/>
                        <a:latin typeface="Comic Sans MS" panose="030F0702030302020204" pitchFamily="66" charset="0"/>
                        <a:ea typeface="Calibri" panose="020F0502020204030204" pitchFamily="34" charset="0"/>
                        <a:cs typeface="Arial" panose="020B0604020202020204" pitchFamily="34" charset="0"/>
                      </a:rPr>
                      <m:t> &gt; 0</m:t>
                    </m:r>
                  </m:oMath>
                </a14:m>
                <a:r>
                  <a:rPr lang="fr-FR" sz="1800" dirty="0">
                    <a:effectLst/>
                    <a:latin typeface="Comic Sans MS" panose="030F0702030302020204" pitchFamily="66" charset="0"/>
                    <a:ea typeface="Calibri" panose="020F0502020204030204" pitchFamily="34" charset="0"/>
                    <a:cs typeface="Arial" panose="020B0604020202020204" pitchFamily="34"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dirty="0">
                    <a:solidFill>
                      <a:srgbClr val="FFFF00"/>
                    </a:solidFill>
                    <a:effectLst/>
                    <a:latin typeface="Comic Sans MS" panose="030F0702030302020204" pitchFamily="66" charset="0"/>
                    <a:ea typeface="Calibri" panose="020F0502020204030204" pitchFamily="34" charset="0"/>
                    <a:cs typeface="Arial" panose="020B0604020202020204" pitchFamily="34" charset="0"/>
                  </a:rPr>
                  <a:t>Foyer obje</a:t>
                </a:r>
                <a:r>
                  <a:rPr lang="fr-FR" sz="1800" dirty="0">
                    <a:solidFill>
                      <a:srgbClr val="FFFF00"/>
                    </a:solidFill>
                    <a:effectLst/>
                    <a:latin typeface="Comic Sans MS" panose="030F0702030302020204" pitchFamily="66" charset="0"/>
                    <a:ea typeface="Calibri" panose="020F0502020204030204" pitchFamily="34" charset="0"/>
                    <a:cs typeface="Arial" panose="020B0604020202020204" pitchFamily="34" charset="0"/>
                  </a:rPr>
                  <a:t>t</a:t>
                </a:r>
                <a:r>
                  <a:rPr lang="fr-FR" sz="1800" dirty="0">
                    <a:effectLst/>
                    <a:latin typeface="Comic Sans MS" panose="030F0702030302020204" pitchFamily="66" charset="0"/>
                    <a:ea typeface="Calibri" panose="020F0502020204030204" pitchFamily="34" charset="0"/>
                    <a:cs typeface="Arial" panose="020B0604020202020204" pitchFamily="34" charset="0"/>
                  </a:rPr>
                  <a:t>: Un rayon lumineux issu d’un point particulier de l’axe optique, noté </a:t>
                </a:r>
                <a:r>
                  <a:rPr lang="fr-FR" sz="1800" b="1" dirty="0">
                    <a:effectLst/>
                    <a:latin typeface="Comic Sans MS" panose="030F0702030302020204" pitchFamily="66" charset="0"/>
                    <a:ea typeface="Calibri" panose="020F0502020204030204" pitchFamily="34" charset="0"/>
                    <a:cs typeface="Arial" panose="020B0604020202020204" pitchFamily="34" charset="0"/>
                  </a:rPr>
                  <a:t>F</a:t>
                </a:r>
                <a:r>
                  <a:rPr lang="fr-FR" sz="1800" dirty="0">
                    <a:effectLst/>
                    <a:latin typeface="Comic Sans MS" panose="030F0702030302020204" pitchFamily="66" charset="0"/>
                    <a:ea typeface="Calibri" panose="020F0502020204030204" pitchFamily="34" charset="0"/>
                    <a:cs typeface="Arial" panose="020B0604020202020204" pitchFamily="34" charset="0"/>
                  </a:rPr>
                  <a:t>, émerge parallèlement à l’axe. </a:t>
                </a:r>
                <a:r>
                  <a:rPr lang="fr-FR" sz="1800" b="1" dirty="0">
                    <a:effectLst/>
                    <a:latin typeface="Comic Sans MS" panose="030F0702030302020204" pitchFamily="66" charset="0"/>
                    <a:ea typeface="Calibri" panose="020F0502020204030204" pitchFamily="34" charset="0"/>
                    <a:cs typeface="Arial" panose="020B0604020202020204" pitchFamily="34" charset="0"/>
                  </a:rPr>
                  <a:t>F</a:t>
                </a:r>
                <a:r>
                  <a:rPr lang="fr-FR" sz="1800" dirty="0">
                    <a:effectLst/>
                    <a:latin typeface="Comic Sans MS" panose="030F0702030302020204" pitchFamily="66" charset="0"/>
                    <a:ea typeface="Calibri" panose="020F0502020204030204" pitchFamily="34" charset="0"/>
                    <a:cs typeface="Arial" panose="020B0604020202020204" pitchFamily="34" charset="0"/>
                  </a:rPr>
                  <a:t> est appelé foyer objet, c’est le symétrique de </a:t>
                </a:r>
                <a:r>
                  <a:rPr lang="fr-FR" sz="1800" b="1" dirty="0">
                    <a:effectLst/>
                    <a:latin typeface="Comic Sans MS" panose="030F0702030302020204" pitchFamily="66" charset="0"/>
                    <a:ea typeface="Calibri" panose="020F0502020204030204" pitchFamily="34" charset="0"/>
                    <a:cs typeface="Arial" panose="020B0604020202020204" pitchFamily="34" charset="0"/>
                  </a:rPr>
                  <a:t>F’</a:t>
                </a:r>
                <a:r>
                  <a:rPr lang="fr-FR" sz="1800" dirty="0">
                    <a:effectLst/>
                    <a:latin typeface="Comic Sans MS" panose="030F0702030302020204" pitchFamily="66" charset="0"/>
                    <a:ea typeface="Calibri" panose="020F0502020204030204" pitchFamily="34" charset="0"/>
                    <a:cs typeface="Arial" panose="020B0604020202020204" pitchFamily="34" charset="0"/>
                  </a:rPr>
                  <a:t> par rapport à </a:t>
                </a:r>
                <a:r>
                  <a:rPr lang="fr-FR" sz="1800" b="1" dirty="0">
                    <a:effectLst/>
                    <a:latin typeface="Comic Sans MS" panose="030F0702030302020204" pitchFamily="66" charset="0"/>
                    <a:ea typeface="Calibri" panose="020F0502020204030204" pitchFamily="34" charset="0"/>
                    <a:cs typeface="Arial" panose="020B0604020202020204" pitchFamily="34" charset="0"/>
                  </a:rPr>
                  <a:t>O</a:t>
                </a:r>
                <a:r>
                  <a:rPr lang="fr-FR" sz="1800" dirty="0">
                    <a:effectLst/>
                    <a:latin typeface="Comic Sans MS" panose="030F0702030302020204" pitchFamily="66" charset="0"/>
                    <a:ea typeface="Calibri" panose="020F0502020204030204" pitchFamily="34" charset="0"/>
                    <a:cs typeface="Arial" panose="020B0604020202020204" pitchFamily="34"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dirty="0">
                    <a:solidFill>
                      <a:srgbClr val="FFFF00"/>
                    </a:solidFill>
                    <a:effectLst/>
                    <a:latin typeface="Comic Sans MS" panose="030F0702030302020204" pitchFamily="66" charset="0"/>
                    <a:ea typeface="Calibri" panose="020F0502020204030204" pitchFamily="34" charset="0"/>
                    <a:cs typeface="Arial" panose="020B0604020202020204" pitchFamily="34" charset="0"/>
                  </a:rPr>
                  <a:t>Plan focal objet</a:t>
                </a:r>
                <a:r>
                  <a:rPr lang="fr-FR" sz="1800" dirty="0">
                    <a:effectLst/>
                    <a:latin typeface="Comic Sans MS" panose="030F0702030302020204" pitchFamily="66" charset="0"/>
                    <a:ea typeface="Calibri" panose="020F0502020204030204" pitchFamily="34" charset="0"/>
                    <a:cs typeface="Arial" panose="020B0604020202020204" pitchFamily="34" charset="0"/>
                  </a:rPr>
                  <a:t>: C’est le plan perpendiculaire à l’axe optique et contenant le foyer objet </a:t>
                </a:r>
                <a:r>
                  <a:rPr lang="fr-FR" sz="1800" b="1" dirty="0">
                    <a:effectLst/>
                    <a:latin typeface="Comic Sans MS" panose="030F0702030302020204" pitchFamily="66" charset="0"/>
                    <a:ea typeface="Calibri" panose="020F0502020204030204" pitchFamily="34" charset="0"/>
                    <a:cs typeface="Arial" panose="020B0604020202020204" pitchFamily="34" charset="0"/>
                  </a:rPr>
                  <a:t>F’</a:t>
                </a:r>
                <a:r>
                  <a:rPr lang="fr-FR" sz="1800" dirty="0">
                    <a:effectLst/>
                    <a:latin typeface="Comic Sans MS" panose="030F0702030302020204" pitchFamily="66" charset="0"/>
                    <a:ea typeface="Calibri" panose="020F0502020204030204" pitchFamily="34" charset="0"/>
                    <a:cs typeface="Arial" panose="020B0604020202020204" pitchFamily="34"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dirty="0">
                    <a:solidFill>
                      <a:srgbClr val="FFFF00"/>
                    </a:solidFill>
                    <a:effectLst/>
                    <a:latin typeface="Comic Sans MS" panose="030F0702030302020204" pitchFamily="66" charset="0"/>
                    <a:ea typeface="Calibri" panose="020F0502020204030204" pitchFamily="34" charset="0"/>
                    <a:cs typeface="Arial" panose="020B0604020202020204" pitchFamily="34" charset="0"/>
                  </a:rPr>
                  <a:t>Distance focale objet</a:t>
                </a:r>
                <a:r>
                  <a:rPr lang="fr-FR" sz="1800" dirty="0">
                    <a:effectLst/>
                    <a:latin typeface="Comic Sans MS" panose="030F0702030302020204" pitchFamily="66" charset="0"/>
                    <a:ea typeface="Calibri" panose="020F0502020204030204" pitchFamily="34" charset="0"/>
                    <a:cs typeface="Arial" panose="020B0604020202020204" pitchFamily="34" charset="0"/>
                  </a:rPr>
                  <a:t>: C’est la distance séparant le centre </a:t>
                </a:r>
                <a:r>
                  <a:rPr lang="fr-FR" sz="1800" b="1" dirty="0">
                    <a:effectLst/>
                    <a:latin typeface="Comic Sans MS" panose="030F0702030302020204" pitchFamily="66" charset="0"/>
                    <a:ea typeface="Calibri" panose="020F0502020204030204" pitchFamily="34" charset="0"/>
                    <a:cs typeface="Arial" panose="020B0604020202020204" pitchFamily="34" charset="0"/>
                  </a:rPr>
                  <a:t>O</a:t>
                </a:r>
                <a:r>
                  <a:rPr lang="fr-FR" sz="1800" dirty="0">
                    <a:effectLst/>
                    <a:latin typeface="Comic Sans MS" panose="030F0702030302020204" pitchFamily="66" charset="0"/>
                    <a:ea typeface="Calibri" panose="020F0502020204030204" pitchFamily="34" charset="0"/>
                    <a:cs typeface="Arial" panose="020B0604020202020204" pitchFamily="34" charset="0"/>
                  </a:rPr>
                  <a:t> du foyer objet </a:t>
                </a:r>
                <a:r>
                  <a:rPr lang="fr-FR" sz="1800" b="1" dirty="0">
                    <a:effectLst/>
                    <a:latin typeface="Comic Sans MS" panose="030F0702030302020204" pitchFamily="66" charset="0"/>
                    <a:ea typeface="Calibri" panose="020F0502020204030204" pitchFamily="34" charset="0"/>
                    <a:cs typeface="Arial" panose="020B0604020202020204" pitchFamily="34" charset="0"/>
                  </a:rPr>
                  <a:t>F</a:t>
                </a:r>
                <a:r>
                  <a:rPr lang="fr-FR" sz="1800" dirty="0">
                    <a:effectLst/>
                    <a:latin typeface="Comic Sans MS" panose="030F0702030302020204" pitchFamily="66" charset="0"/>
                    <a:ea typeface="Calibri" panose="020F0502020204030204" pitchFamily="34" charset="0"/>
                    <a:cs typeface="Arial" panose="020B0604020202020204" pitchFamily="34" charset="0"/>
                  </a:rPr>
                  <a:t>. C’est une grandeur algébrique dont l’unité est le mètre: </a:t>
                </a:r>
                <a14:m>
                  <m:oMath xmlns:m="http://schemas.openxmlformats.org/officeDocument/2006/math">
                    <m:r>
                      <m:rPr>
                        <m:nor/>
                      </m:rPr>
                      <a:rPr lang="fr-FR" sz="1800" b="1" smtClean="0">
                        <a:effectLst/>
                        <a:latin typeface="Comic Sans MS" panose="030F0702030302020204" pitchFamily="66" charset="0"/>
                        <a:ea typeface="Calibri" panose="020F0502020204030204" pitchFamily="34" charset="0"/>
                        <a:cs typeface="Arial" panose="020B0604020202020204" pitchFamily="34" charset="0"/>
                      </a:rPr>
                      <m:t>f</m:t>
                    </m:r>
                    <m:r>
                      <m:rPr>
                        <m:nor/>
                      </m:rPr>
                      <a:rPr lang="fr-FR" sz="1800" b="1" smtClean="0">
                        <a:effectLst/>
                        <a:latin typeface="Cambria Math" panose="02040503050406030204" pitchFamily="18" charset="0"/>
                        <a:ea typeface="Calibri" panose="020F0502020204030204" pitchFamily="34" charset="0"/>
                        <a:cs typeface="Arial" panose="020B0604020202020204" pitchFamily="34" charset="0"/>
                      </a:rPr>
                      <m:t> </m:t>
                    </m:r>
                    <m:r>
                      <m:rPr>
                        <m:nor/>
                      </m:rPr>
                      <a:rPr lang="fr-FR" sz="1800" b="1" smtClean="0">
                        <a:effectLst/>
                        <a:latin typeface="Comic Sans MS" panose="030F0702030302020204" pitchFamily="66" charset="0"/>
                        <a:ea typeface="Calibri" panose="020F0502020204030204" pitchFamily="34" charset="0"/>
                        <a:cs typeface="Arial" panose="020B0604020202020204" pitchFamily="34" charset="0"/>
                      </a:rPr>
                      <m:t>= </m:t>
                    </m:r>
                    <m:acc>
                      <m:accPr>
                        <m:chr m:val="̅"/>
                        <m:ctrlPr>
                          <a:rPr lang="fr-FR" sz="1800" b="1" i="1">
                            <a:effectLst/>
                            <a:latin typeface="Cambria Math" panose="02040503050406030204" pitchFamily="18" charset="0"/>
                            <a:cs typeface="Arial" panose="020B0604020202020204" pitchFamily="34" charset="0"/>
                          </a:rPr>
                        </m:ctrlPr>
                      </m:accPr>
                      <m:e>
                        <m:r>
                          <m:rPr>
                            <m:nor/>
                          </m:rPr>
                          <a:rPr lang="fr-FR" sz="1800" b="1">
                            <a:effectLst/>
                            <a:latin typeface="Comic Sans MS" panose="030F0702030302020204" pitchFamily="66" charset="0"/>
                            <a:ea typeface="Calibri" panose="020F0502020204030204" pitchFamily="34" charset="0"/>
                            <a:cs typeface="Arial" panose="020B0604020202020204" pitchFamily="34" charset="0"/>
                          </a:rPr>
                          <m:t>OF</m:t>
                        </m:r>
                      </m:e>
                    </m:acc>
                    <m:r>
                      <m:rPr>
                        <m:nor/>
                      </m:rPr>
                      <a:rPr lang="fr-FR" sz="1800" b="1">
                        <a:effectLst/>
                        <a:latin typeface="Cambria Math" panose="02040503050406030204" pitchFamily="18" charset="0"/>
                        <a:ea typeface="Times New Roman" panose="02020603050405020304" pitchFamily="18" charset="0"/>
                        <a:cs typeface="Arial" panose="020B0604020202020204" pitchFamily="34" charset="0"/>
                      </a:rPr>
                      <m:t> </m:t>
                    </m:r>
                    <m:r>
                      <m:rPr>
                        <m:nor/>
                      </m:rPr>
                      <a:rPr lang="fr-FR" sz="1800" b="1">
                        <a:effectLst/>
                        <a:latin typeface="Comic Sans MS" panose="030F0702030302020204" pitchFamily="66" charset="0"/>
                        <a:ea typeface="Times New Roman" panose="02020603050405020304" pitchFamily="18" charset="0"/>
                        <a:cs typeface="Arial" panose="020B0604020202020204" pitchFamily="34" charset="0"/>
                      </a:rPr>
                      <m:t>= </m:t>
                    </m:r>
                    <m:r>
                      <m:rPr>
                        <m:nor/>
                      </m:rPr>
                      <a:rPr lang="fr-FR" sz="1800" b="1" i="1">
                        <a:effectLst/>
                        <a:latin typeface="Comic Sans MS" panose="030F0702030302020204" pitchFamily="66" charset="0"/>
                        <a:ea typeface="Times New Roman" panose="02020603050405020304" pitchFamily="18" charset="0"/>
                        <a:cs typeface="Arial" panose="020B0604020202020204" pitchFamily="34" charset="0"/>
                      </a:rPr>
                      <m:t>−</m:t>
                    </m:r>
                    <m:r>
                      <m:rPr>
                        <m:nor/>
                      </m:rPr>
                      <a:rPr lang="fr-FR" sz="1800" b="1">
                        <a:effectLst/>
                        <a:latin typeface="Comic Sans MS" panose="030F0702030302020204" pitchFamily="66" charset="0"/>
                        <a:ea typeface="Times New Roman" panose="02020603050405020304" pitchFamily="18" charset="0"/>
                        <a:cs typeface="Arial" panose="020B0604020202020204" pitchFamily="34" charset="0"/>
                      </a:rPr>
                      <m:t> </m:t>
                    </m:r>
                    <m:acc>
                      <m:accPr>
                        <m:chr m:val="̅"/>
                        <m:ctrlPr>
                          <a:rPr lang="fr-FR" sz="1800" b="1" i="1">
                            <a:effectLst/>
                            <a:latin typeface="Cambria Math" panose="02040503050406030204" pitchFamily="18" charset="0"/>
                            <a:cs typeface="Arial" panose="020B0604020202020204" pitchFamily="34" charset="0"/>
                          </a:rPr>
                        </m:ctrlPr>
                      </m:accPr>
                      <m:e>
                        <m:r>
                          <m:rPr>
                            <m:nor/>
                          </m:rPr>
                          <a:rPr lang="fr-FR" sz="1800" b="1">
                            <a:effectLst/>
                            <a:latin typeface="Comic Sans MS" panose="030F0702030302020204" pitchFamily="66" charset="0"/>
                            <a:ea typeface="Calibri" panose="020F0502020204030204" pitchFamily="34" charset="0"/>
                            <a:cs typeface="Arial" panose="020B0604020202020204" pitchFamily="34" charset="0"/>
                          </a:rPr>
                          <m:t>OF</m:t>
                        </m:r>
                        <m:r>
                          <m:rPr>
                            <m:nor/>
                          </m:rPr>
                          <a:rPr lang="fr-FR" sz="1800" b="1" i="1">
                            <a:effectLst/>
                            <a:latin typeface="Comic Sans MS" panose="030F0702030302020204" pitchFamily="66" charset="0"/>
                            <a:ea typeface="Calibri" panose="020F0502020204030204" pitchFamily="34" charset="0"/>
                            <a:cs typeface="Arial" panose="020B0604020202020204" pitchFamily="34" charset="0"/>
                          </a:rPr>
                          <m:t>′</m:t>
                        </m:r>
                      </m:e>
                    </m:acc>
                    <m:r>
                      <m:rPr>
                        <m:nor/>
                      </m:rPr>
                      <a:rPr lang="fr-FR" sz="1800" b="1">
                        <a:effectLst/>
                        <a:latin typeface="Cambria Math" panose="02040503050406030204" pitchFamily="18" charset="0"/>
                        <a:ea typeface="Calibri" panose="020F0502020204030204" pitchFamily="34" charset="0"/>
                        <a:cs typeface="Arial" panose="020B0604020202020204" pitchFamily="34" charset="0"/>
                      </a:rPr>
                      <m:t> </m:t>
                    </m:r>
                    <m:r>
                      <m:rPr>
                        <m:nor/>
                      </m:rPr>
                      <a:rPr lang="fr-FR" sz="1800" b="1">
                        <a:effectLst/>
                        <a:latin typeface="Comic Sans MS" panose="030F0702030302020204" pitchFamily="66" charset="0"/>
                        <a:ea typeface="Calibri" panose="020F0502020204030204" pitchFamily="34" charset="0"/>
                        <a:cs typeface="Arial" panose="020B0604020202020204" pitchFamily="34" charset="0"/>
                      </a:rPr>
                      <m:t>&lt;</m:t>
                    </m:r>
                    <m:r>
                      <m:rPr>
                        <m:nor/>
                      </m:rPr>
                      <a:rPr lang="fr-FR" sz="1800" b="1">
                        <a:effectLst/>
                        <a:latin typeface="Cambria Math" panose="02040503050406030204" pitchFamily="18" charset="0"/>
                        <a:ea typeface="Calibri" panose="020F0502020204030204" pitchFamily="34" charset="0"/>
                        <a:cs typeface="Arial" panose="020B0604020202020204" pitchFamily="34" charset="0"/>
                      </a:rPr>
                      <m:t> </m:t>
                    </m:r>
                    <m:r>
                      <m:rPr>
                        <m:nor/>
                      </m:rPr>
                      <a:rPr lang="fr-FR" sz="1800" b="1">
                        <a:effectLst/>
                        <a:latin typeface="Comic Sans MS" panose="030F0702030302020204" pitchFamily="66" charset="0"/>
                        <a:ea typeface="Calibri" panose="020F0502020204030204" pitchFamily="34" charset="0"/>
                        <a:cs typeface="Arial" panose="020B0604020202020204" pitchFamily="34" charset="0"/>
                      </a:rPr>
                      <m:t>0</m:t>
                    </m:r>
                  </m:oMath>
                </a14:m>
                <a:r>
                  <a:rPr lang="fr-FR" sz="1800" dirty="0">
                    <a:effectLst/>
                    <a:latin typeface="Comic Sans MS" panose="030F0702030302020204" pitchFamily="66" charset="0"/>
                    <a:ea typeface="Calibri" panose="020F0502020204030204" pitchFamily="34" charset="0"/>
                    <a:cs typeface="Arial" panose="020B0604020202020204" pitchFamily="34" charset="0"/>
                  </a:rPr>
                  <a:t>.</a:t>
                </a:r>
              </a:p>
              <a:p>
                <a:pPr algn="just">
                  <a:lnSpc>
                    <a:spcPct val="107000"/>
                  </a:lnSpc>
                  <a:spcAft>
                    <a:spcPts val="800"/>
                  </a:spcAft>
                </a:pPr>
                <a:r>
                  <a:rPr lang="fr-FR" sz="1800" b="1" dirty="0">
                    <a:solidFill>
                      <a:srgbClr val="FFFF00"/>
                    </a:solidFill>
                    <a:effectLst/>
                    <a:latin typeface="Comic Sans MS" panose="030F0702030302020204" pitchFamily="66" charset="0"/>
                    <a:ea typeface="Calibri" panose="020F0502020204030204" pitchFamily="34" charset="0"/>
                    <a:cs typeface="Arial" panose="020B0604020202020204" pitchFamily="34" charset="0"/>
                  </a:rPr>
                  <a:t>Vergence</a:t>
                </a:r>
                <a:r>
                  <a:rPr lang="fr-FR" sz="1800" dirty="0">
                    <a:effectLst/>
                    <a:latin typeface="Comic Sans MS" panose="030F0702030302020204" pitchFamily="66" charset="0"/>
                    <a:ea typeface="Calibri" panose="020F0502020204030204" pitchFamily="34" charset="0"/>
                    <a:cs typeface="Arial" panose="020B0604020202020204" pitchFamily="34" charset="0"/>
                  </a:rPr>
                  <a:t>: Elle est égale à l’inverse de </a:t>
                </a:r>
                <a:r>
                  <a:rPr lang="fr-FR" sz="1800" b="1" dirty="0">
                    <a:effectLst/>
                    <a:latin typeface="Comic Sans MS" panose="030F0702030302020204" pitchFamily="66" charset="0"/>
                    <a:ea typeface="Calibri" panose="020F0502020204030204" pitchFamily="34" charset="0"/>
                    <a:cs typeface="Arial" panose="020B0604020202020204" pitchFamily="34" charset="0"/>
                  </a:rPr>
                  <a:t>f'</a:t>
                </a:r>
                <a:r>
                  <a:rPr lang="fr-FR" sz="1800" dirty="0">
                    <a:effectLst/>
                    <a:latin typeface="Comic Sans MS" panose="030F0702030302020204" pitchFamily="66" charset="0"/>
                    <a:ea typeface="Calibri" panose="020F0502020204030204" pitchFamily="34" charset="0"/>
                    <a:cs typeface="Arial" panose="020B0604020202020204" pitchFamily="34" charset="0"/>
                  </a:rPr>
                  <a:t> et s’exprime en dioptries (</a:t>
                </a:r>
                <a:r>
                  <a:rPr lang="fr-FR" sz="2400" b="1" dirty="0">
                    <a:effectLst/>
                    <a:latin typeface="Symbol" panose="05050102010706020507" pitchFamily="18" charset="2"/>
                    <a:ea typeface="Calibri" panose="020F0502020204030204" pitchFamily="34" charset="0"/>
                    <a:cs typeface="Arial" panose="020B0604020202020204" pitchFamily="34" charset="0"/>
                  </a:rPr>
                  <a:t>d</a:t>
                </a:r>
                <a:r>
                  <a:rPr lang="fr-FR" sz="1800" dirty="0">
                    <a:effectLst/>
                    <a:latin typeface="Comic Sans MS" panose="030F0702030302020204" pitchFamily="66" charset="0"/>
                    <a:ea typeface="Calibri" panose="020F0502020204030204" pitchFamily="34" charset="0"/>
                    <a:cs typeface="Arial" panose="020B0604020202020204" pitchFamily="34" charset="0"/>
                  </a:rPr>
                  <a:t> ou m</a:t>
                </a:r>
                <a:r>
                  <a:rPr lang="fr-FR" sz="1800" baseline="30000" dirty="0">
                    <a:effectLst/>
                    <a:latin typeface="Comic Sans MS" panose="030F0702030302020204" pitchFamily="66" charset="0"/>
                    <a:ea typeface="Calibri" panose="020F0502020204030204" pitchFamily="34" charset="0"/>
                    <a:cs typeface="Arial" panose="020B0604020202020204" pitchFamily="34" charset="0"/>
                  </a:rPr>
                  <a:t>-1</a:t>
                </a:r>
                <a:r>
                  <a:rPr lang="fr-FR" sz="1800" dirty="0">
                    <a:effectLst/>
                    <a:latin typeface="Comic Sans MS" panose="030F0702030302020204" pitchFamily="66" charset="0"/>
                    <a:ea typeface="Calibri" panose="020F0502020204030204" pitchFamily="34" charset="0"/>
                    <a:cs typeface="Arial" panose="020B0604020202020204" pitchFamily="34" charset="0"/>
                  </a:rPr>
                  <a:t>) C=1/f’ Une lentille est d’autant plus convergente que sa vergence est grande.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5" name="ZoneTexte 24">
                <a:extLst>
                  <a:ext uri="{FF2B5EF4-FFF2-40B4-BE49-F238E27FC236}">
                    <a16:creationId xmlns:a16="http://schemas.microsoft.com/office/drawing/2014/main" id="{0CDABC6D-4673-4101-0147-7360BE4B3375}"/>
                  </a:ext>
                </a:extLst>
              </p:cNvPr>
              <p:cNvSpPr txBox="1">
                <a:spLocks noRot="1" noChangeAspect="1" noMove="1" noResize="1" noEditPoints="1" noAdjustHandles="1" noChangeArrowheads="1" noChangeShapeType="1" noTextEdit="1"/>
              </p:cNvSpPr>
              <p:nvPr/>
            </p:nvSpPr>
            <p:spPr>
              <a:xfrm>
                <a:off x="0" y="474452"/>
                <a:ext cx="12192000" cy="6087179"/>
              </a:xfrm>
              <a:prstGeom prst="rect">
                <a:avLst/>
              </a:prstGeom>
              <a:blipFill>
                <a:blip r:embed="rId2"/>
                <a:stretch>
                  <a:fillRect l="-400" t="-501" r="-400" b="-701"/>
                </a:stretch>
              </a:blipFill>
            </p:spPr>
            <p:txBody>
              <a:bodyPr/>
              <a:lstStyle/>
              <a:p>
                <a:r>
                  <a:rPr lang="fr-FR">
                    <a:noFill/>
                  </a:rPr>
                  <a:t> </a:t>
                </a:r>
              </a:p>
            </p:txBody>
          </p:sp>
        </mc:Fallback>
      </mc:AlternateContent>
      <p:cxnSp>
        <p:nvCxnSpPr>
          <p:cNvPr id="4" name="Connecteur droit 3">
            <a:extLst>
              <a:ext uri="{FF2B5EF4-FFF2-40B4-BE49-F238E27FC236}">
                <a16:creationId xmlns:a16="http://schemas.microsoft.com/office/drawing/2014/main" id="{F4A00EDB-7E4E-E719-07FC-347812CF0B2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Connecteur droit 6">
            <a:extLst>
              <a:ext uri="{FF2B5EF4-FFF2-40B4-BE49-F238E27FC236}">
                <a16:creationId xmlns:a16="http://schemas.microsoft.com/office/drawing/2014/main" id="{3EFA52FA-540D-6203-94A3-AD59068ABF44}"/>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48495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Distance focale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ZoneTexte 24">
            <a:extLst>
              <a:ext uri="{FF2B5EF4-FFF2-40B4-BE49-F238E27FC236}">
                <a16:creationId xmlns:a16="http://schemas.microsoft.com/office/drawing/2014/main" id="{0CDABC6D-4673-4101-0147-7360BE4B3375}"/>
              </a:ext>
            </a:extLst>
          </p:cNvPr>
          <p:cNvSpPr txBox="1"/>
          <p:nvPr/>
        </p:nvSpPr>
        <p:spPr>
          <a:xfrm>
            <a:off x="0" y="1036135"/>
            <a:ext cx="12192000" cy="406330"/>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L'image d'un objet se trouvant à l'infini se forme dans le plan focal image.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Connecteur droit 3">
            <a:extLst>
              <a:ext uri="{FF2B5EF4-FFF2-40B4-BE49-F238E27FC236}">
                <a16:creationId xmlns:a16="http://schemas.microsoft.com/office/drawing/2014/main" id="{F4A00EDB-7E4E-E719-07FC-347812CF0B2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Connecteur droit 6">
            <a:extLst>
              <a:ext uri="{FF2B5EF4-FFF2-40B4-BE49-F238E27FC236}">
                <a16:creationId xmlns:a16="http://schemas.microsoft.com/office/drawing/2014/main" id="{3EFA52FA-540D-6203-94A3-AD59068ABF44}"/>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18" name="Groupe 17">
            <a:extLst>
              <a:ext uri="{FF2B5EF4-FFF2-40B4-BE49-F238E27FC236}">
                <a16:creationId xmlns:a16="http://schemas.microsoft.com/office/drawing/2014/main" id="{FF031F06-A760-2C19-EC1A-94ED31268599}"/>
              </a:ext>
            </a:extLst>
          </p:cNvPr>
          <p:cNvGrpSpPr/>
          <p:nvPr/>
        </p:nvGrpSpPr>
        <p:grpSpPr>
          <a:xfrm>
            <a:off x="1744929" y="1856561"/>
            <a:ext cx="8702141" cy="4411471"/>
            <a:chOff x="25230" y="0"/>
            <a:chExt cx="3066558" cy="1507490"/>
          </a:xfrm>
        </p:grpSpPr>
        <p:pic>
          <p:nvPicPr>
            <p:cNvPr id="19" name="Image 18">
              <a:extLst>
                <a:ext uri="{FF2B5EF4-FFF2-40B4-BE49-F238E27FC236}">
                  <a16:creationId xmlns:a16="http://schemas.microsoft.com/office/drawing/2014/main" id="{40E57D21-5FE1-05F3-A9A8-4CC4E6C5FA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38" y="0"/>
              <a:ext cx="3016250" cy="1507490"/>
            </a:xfrm>
            <a:prstGeom prst="rect">
              <a:avLst/>
            </a:prstGeom>
            <a:noFill/>
            <a:ln>
              <a:noFill/>
            </a:ln>
          </p:spPr>
        </p:pic>
        <p:sp>
          <p:nvSpPr>
            <p:cNvPr id="20" name="Zone de texte 10">
              <a:extLst>
                <a:ext uri="{FF2B5EF4-FFF2-40B4-BE49-F238E27FC236}">
                  <a16:creationId xmlns:a16="http://schemas.microsoft.com/office/drawing/2014/main" id="{B00FDCC8-4C02-8541-3D4B-31527194D8C0}"/>
                </a:ext>
              </a:extLst>
            </p:cNvPr>
            <p:cNvSpPr txBox="1"/>
            <p:nvPr/>
          </p:nvSpPr>
          <p:spPr>
            <a:xfrm>
              <a:off x="25230" y="556467"/>
              <a:ext cx="860425" cy="38544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2000" b="0" i="0" u="none" strike="noStrike" kern="0" cap="none" spc="0" normalizeH="0" baseline="0" noProof="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Objet éloigné</a:t>
              </a:r>
              <a:endParaRPr kumimoji="0" lang="fr-FR"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2000" b="0" i="0" u="none" strike="noStrike" kern="0" cap="none" spc="0" normalizeH="0" baseline="0" noProof="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(Soleil)</a:t>
              </a:r>
              <a:endParaRPr kumimoji="0" lang="fr-FR"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2" name="Zone de texte 11">
              <a:extLst>
                <a:ext uri="{FF2B5EF4-FFF2-40B4-BE49-F238E27FC236}">
                  <a16:creationId xmlns:a16="http://schemas.microsoft.com/office/drawing/2014/main" id="{6FBA5AFB-B4CD-93FF-563F-79664E7F0D10}"/>
                </a:ext>
              </a:extLst>
            </p:cNvPr>
            <p:cNvSpPr txBox="1"/>
            <p:nvPr/>
          </p:nvSpPr>
          <p:spPr>
            <a:xfrm>
              <a:off x="1419926" y="198744"/>
              <a:ext cx="992209" cy="207818"/>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2000" b="0" i="0" u="none" strike="noStrike" kern="0" cap="none" spc="0" normalizeH="0" baseline="0" noProof="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Distance focale</a:t>
              </a:r>
              <a:endParaRPr kumimoji="0" lang="fr-FR"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oupe 22">
              <a:extLst>
                <a:ext uri="{FF2B5EF4-FFF2-40B4-BE49-F238E27FC236}">
                  <a16:creationId xmlns:a16="http://schemas.microsoft.com/office/drawing/2014/main" id="{7060EC13-DB40-3070-11D2-35B2DEF079D2}"/>
                </a:ext>
              </a:extLst>
            </p:cNvPr>
            <p:cNvGrpSpPr/>
            <p:nvPr/>
          </p:nvGrpSpPr>
          <p:grpSpPr>
            <a:xfrm>
              <a:off x="1572702" y="340249"/>
              <a:ext cx="686656" cy="432435"/>
              <a:chOff x="0" y="0"/>
              <a:chExt cx="686656" cy="432435"/>
            </a:xfrm>
          </p:grpSpPr>
          <p:cxnSp>
            <p:nvCxnSpPr>
              <p:cNvPr id="24" name="Connecteur droit avec flèche 23">
                <a:extLst>
                  <a:ext uri="{FF2B5EF4-FFF2-40B4-BE49-F238E27FC236}">
                    <a16:creationId xmlns:a16="http://schemas.microsoft.com/office/drawing/2014/main" id="{9EB6F834-27E4-8B7E-A715-432B03E520D1}"/>
                  </a:ext>
                </a:extLst>
              </p:cNvPr>
              <p:cNvCxnSpPr/>
              <p:nvPr/>
            </p:nvCxnSpPr>
            <p:spPr>
              <a:xfrm>
                <a:off x="0" y="32468"/>
                <a:ext cx="686656" cy="304"/>
              </a:xfrm>
              <a:prstGeom prst="straightConnector1">
                <a:avLst/>
              </a:prstGeom>
              <a:noFill/>
              <a:ln w="19050" cap="flat" cmpd="sng" algn="ctr">
                <a:solidFill>
                  <a:srgbClr val="00B050"/>
                </a:solidFill>
                <a:prstDash val="solid"/>
                <a:miter lim="800000"/>
                <a:headEnd type="arrow" w="med" len="med"/>
                <a:tailEnd type="arrow" w="med" len="med"/>
              </a:ln>
              <a:effectLst/>
            </p:spPr>
          </p:cxnSp>
          <p:cxnSp>
            <p:nvCxnSpPr>
              <p:cNvPr id="26" name="Connecteur droit 25">
                <a:extLst>
                  <a:ext uri="{FF2B5EF4-FFF2-40B4-BE49-F238E27FC236}">
                    <a16:creationId xmlns:a16="http://schemas.microsoft.com/office/drawing/2014/main" id="{3964C0C9-ECB5-B669-02B7-56DCF9FA4DDC}"/>
                  </a:ext>
                </a:extLst>
              </p:cNvPr>
              <p:cNvCxnSpPr/>
              <p:nvPr/>
            </p:nvCxnSpPr>
            <p:spPr>
              <a:xfrm flipV="1">
                <a:off x="685469" y="0"/>
                <a:ext cx="635" cy="432435"/>
              </a:xfrm>
              <a:prstGeom prst="line">
                <a:avLst/>
              </a:prstGeom>
              <a:noFill/>
              <a:ln w="6350" cap="flat" cmpd="sng" algn="ctr">
                <a:solidFill>
                  <a:srgbClr val="4472C4"/>
                </a:solidFill>
                <a:prstDash val="dash"/>
                <a:miter lim="800000"/>
              </a:ln>
              <a:effectLst/>
            </p:spPr>
          </p:cxnSp>
        </p:grpSp>
      </p:grpSp>
    </p:spTree>
    <p:extLst>
      <p:ext uri="{BB962C8B-B14F-4D97-AF65-F5344CB8AC3E}">
        <p14:creationId xmlns:p14="http://schemas.microsoft.com/office/powerpoint/2010/main" val="3133644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Image réelle – Relation de conjugaison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ZoneTexte 24">
            <a:extLst>
              <a:ext uri="{FF2B5EF4-FFF2-40B4-BE49-F238E27FC236}">
                <a16:creationId xmlns:a16="http://schemas.microsoft.com/office/drawing/2014/main" id="{0CDABC6D-4673-4101-0147-7360BE4B3375}"/>
              </a:ext>
            </a:extLst>
          </p:cNvPr>
          <p:cNvSpPr txBox="1"/>
          <p:nvPr/>
        </p:nvSpPr>
        <p:spPr>
          <a:xfrm>
            <a:off x="1" y="3810511"/>
            <a:ext cx="12191999" cy="735651"/>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L’image </a:t>
            </a:r>
            <a:r>
              <a:rPr lang="fr-FR" sz="2000" b="1" dirty="0">
                <a:effectLst/>
                <a:latin typeface="Comic Sans MS" panose="030F0702030302020204" pitchFamily="66" charset="0"/>
                <a:ea typeface="Calibri" panose="020F0502020204030204" pitchFamily="34" charset="0"/>
                <a:cs typeface="Arial" panose="020B0604020202020204" pitchFamily="34" charset="0"/>
              </a:rPr>
              <a:t>A’B’</a:t>
            </a:r>
            <a:r>
              <a:rPr lang="fr-FR" sz="2000" dirty="0">
                <a:effectLst/>
                <a:latin typeface="Comic Sans MS" panose="030F0702030302020204" pitchFamily="66" charset="0"/>
                <a:ea typeface="Calibri" panose="020F0502020204030204" pitchFamily="34" charset="0"/>
                <a:cs typeface="Arial" panose="020B0604020202020204" pitchFamily="34" charset="0"/>
              </a:rPr>
              <a:t> est dite réelle car elle est observable sur un écran. Cette image est dite renversée si elle est de sens opposé à celui de l’objet et droite si elle est de même sens.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Connecteur droit 3">
            <a:extLst>
              <a:ext uri="{FF2B5EF4-FFF2-40B4-BE49-F238E27FC236}">
                <a16:creationId xmlns:a16="http://schemas.microsoft.com/office/drawing/2014/main" id="{F4A00EDB-7E4E-E719-07FC-347812CF0B2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Connecteur droit 6">
            <a:extLst>
              <a:ext uri="{FF2B5EF4-FFF2-40B4-BE49-F238E27FC236}">
                <a16:creationId xmlns:a16="http://schemas.microsoft.com/office/drawing/2014/main" id="{3EFA52FA-540D-6203-94A3-AD59068ABF44}"/>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86" name="Image 85">
            <a:extLst>
              <a:ext uri="{FF2B5EF4-FFF2-40B4-BE49-F238E27FC236}">
                <a16:creationId xmlns:a16="http://schemas.microsoft.com/office/drawing/2014/main" id="{C8F4FE51-CF78-AB4C-0055-2398617C5400}"/>
              </a:ext>
            </a:extLst>
          </p:cNvPr>
          <p:cNvPicPr>
            <a:picLocks noChangeAspect="1"/>
          </p:cNvPicPr>
          <p:nvPr/>
        </p:nvPicPr>
        <p:blipFill>
          <a:blip r:embed="rId2"/>
          <a:stretch>
            <a:fillRect/>
          </a:stretch>
        </p:blipFill>
        <p:spPr>
          <a:xfrm>
            <a:off x="2146311" y="601414"/>
            <a:ext cx="7899374" cy="2949956"/>
          </a:xfrm>
          <a:prstGeom prst="rect">
            <a:avLst/>
          </a:prstGeom>
        </p:spPr>
      </p:pic>
      <mc:AlternateContent xmlns:mc="http://schemas.openxmlformats.org/markup-compatibility/2006" xmlns:a14="http://schemas.microsoft.com/office/drawing/2010/main">
        <mc:Choice Requires="a14">
          <p:sp>
            <p:nvSpPr>
              <p:cNvPr id="88" name="ZoneTexte 87">
                <a:extLst>
                  <a:ext uri="{FF2B5EF4-FFF2-40B4-BE49-F238E27FC236}">
                    <a16:creationId xmlns:a16="http://schemas.microsoft.com/office/drawing/2014/main" id="{82ABF204-9EE3-15C0-3AEE-D1051D35EBF1}"/>
                  </a:ext>
                </a:extLst>
              </p:cNvPr>
              <p:cNvSpPr txBox="1"/>
              <p:nvPr/>
            </p:nvSpPr>
            <p:spPr>
              <a:xfrm>
                <a:off x="10060" y="4733721"/>
                <a:ext cx="12181940" cy="2018053"/>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Relation de conjugaison de Descartes sous sa forme algébrique: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f>
                        <m:fPr>
                          <m:ctrlPr>
                            <a:rPr lang="fr-FR" sz="3200" b="1" i="1">
                              <a:effectLst/>
                              <a:latin typeface="Cambria Math" panose="02040503050406030204" pitchFamily="18" charset="0"/>
                              <a:ea typeface="Calibri" panose="020F0502020204030204" pitchFamily="34" charset="0"/>
                              <a:cs typeface="Arial" panose="020B0604020202020204" pitchFamily="34" charset="0"/>
                            </a:rPr>
                          </m:ctrlPr>
                        </m:fPr>
                        <m:num>
                          <m:r>
                            <m:rPr>
                              <m:nor/>
                            </m:rPr>
                            <a:rPr lang="fr-FR" sz="3200" b="1">
                              <a:effectLst/>
                              <a:latin typeface="Comic Sans MS" panose="030F0702030302020204" pitchFamily="66" charset="0"/>
                              <a:ea typeface="Calibri" panose="020F0502020204030204" pitchFamily="34" charset="0"/>
                              <a:cs typeface="Arial" panose="020B0604020202020204" pitchFamily="34" charset="0"/>
                            </a:rPr>
                            <m:t>1</m:t>
                          </m:r>
                        </m:num>
                        <m:den>
                          <m:acc>
                            <m:accPr>
                              <m:chr m:val="̅"/>
                              <m:ctrlPr>
                                <a:rPr lang="fr-FR" sz="3200" b="1" i="1">
                                  <a:effectLst/>
                                  <a:latin typeface="Cambria Math" panose="02040503050406030204" pitchFamily="18" charset="0"/>
                                  <a:ea typeface="Calibri" panose="020F0502020204030204" pitchFamily="34" charset="0"/>
                                  <a:cs typeface="Arial" panose="020B0604020202020204" pitchFamily="34" charset="0"/>
                                </a:rPr>
                              </m:ctrlPr>
                            </m:accPr>
                            <m:e>
                              <m:r>
                                <m:rPr>
                                  <m:nor/>
                                </m:rPr>
                                <a:rPr lang="fr-FR" sz="3200" b="1">
                                  <a:effectLst/>
                                  <a:latin typeface="Comic Sans MS" panose="030F0702030302020204" pitchFamily="66" charset="0"/>
                                  <a:ea typeface="Calibri" panose="020F0502020204030204" pitchFamily="34" charset="0"/>
                                  <a:cs typeface="Arial" panose="020B0604020202020204" pitchFamily="34" charset="0"/>
                                </a:rPr>
                                <m:t>OA</m:t>
                              </m:r>
                              <m:r>
                                <m:rPr>
                                  <m:nor/>
                                </m:rPr>
                                <a:rPr lang="fr-FR" sz="3200" b="1" i="1">
                                  <a:effectLst/>
                                  <a:latin typeface="Comic Sans MS" panose="030F0702030302020204" pitchFamily="66" charset="0"/>
                                  <a:ea typeface="Calibri" panose="020F0502020204030204" pitchFamily="34" charset="0"/>
                                  <a:cs typeface="Arial" panose="020B0604020202020204" pitchFamily="34" charset="0"/>
                                </a:rPr>
                                <m:t>′</m:t>
                              </m:r>
                            </m:e>
                          </m:acc>
                        </m:den>
                      </m:f>
                      <m:r>
                        <m:rPr>
                          <m:nor/>
                        </m:rPr>
                        <a:rPr lang="fr-FR" sz="3200" b="1">
                          <a:effectLst/>
                          <a:latin typeface="Comic Sans MS" panose="030F0702030302020204" pitchFamily="66" charset="0"/>
                          <a:ea typeface="Calibri" panose="020F0502020204030204" pitchFamily="34" charset="0"/>
                          <a:cs typeface="Arial" panose="020B0604020202020204" pitchFamily="34" charset="0"/>
                        </a:rPr>
                        <m:t> </m:t>
                      </m:r>
                      <m:r>
                        <m:rPr>
                          <m:nor/>
                        </m:rPr>
                        <a:rPr lang="fr-FR" sz="3200" b="1" i="1">
                          <a:effectLst/>
                          <a:latin typeface="Comic Sans MS" panose="030F0702030302020204" pitchFamily="66" charset="0"/>
                          <a:ea typeface="Times New Roman" panose="02020603050405020304" pitchFamily="18" charset="0"/>
                          <a:cs typeface="Arial" panose="020B0604020202020204" pitchFamily="34" charset="0"/>
                        </a:rPr>
                        <m:t>−</m:t>
                      </m:r>
                      <m:r>
                        <m:rPr>
                          <m:nor/>
                        </m:rPr>
                        <a:rPr lang="fr-FR" sz="3200" b="1">
                          <a:effectLst/>
                          <a:latin typeface="Comic Sans MS" panose="030F0702030302020204" pitchFamily="66" charset="0"/>
                          <a:ea typeface="Times New Roman" panose="02020603050405020304" pitchFamily="18" charset="0"/>
                          <a:cs typeface="Arial" panose="020B0604020202020204" pitchFamily="34" charset="0"/>
                        </a:rPr>
                        <m:t> </m:t>
                      </m:r>
                      <m:f>
                        <m:fPr>
                          <m:ctrlPr>
                            <a:rPr lang="fr-FR" sz="3200" b="1" i="1">
                              <a:effectLst/>
                              <a:latin typeface="Cambria Math" panose="02040503050406030204" pitchFamily="18" charset="0"/>
                              <a:ea typeface="Calibri" panose="020F0502020204030204" pitchFamily="34" charset="0"/>
                              <a:cs typeface="Arial" panose="020B0604020202020204" pitchFamily="34" charset="0"/>
                            </a:rPr>
                          </m:ctrlPr>
                        </m:fPr>
                        <m:num>
                          <m:r>
                            <m:rPr>
                              <m:nor/>
                            </m:rPr>
                            <a:rPr lang="fr-FR" sz="3200" b="1">
                              <a:effectLst/>
                              <a:latin typeface="Comic Sans MS" panose="030F0702030302020204" pitchFamily="66" charset="0"/>
                              <a:ea typeface="Calibri" panose="020F0502020204030204" pitchFamily="34" charset="0"/>
                              <a:cs typeface="Arial" panose="020B0604020202020204" pitchFamily="34" charset="0"/>
                            </a:rPr>
                            <m:t>1</m:t>
                          </m:r>
                        </m:num>
                        <m:den>
                          <m:acc>
                            <m:accPr>
                              <m:chr m:val="̅"/>
                              <m:ctrlPr>
                                <a:rPr lang="fr-FR" sz="3200" b="1" i="1">
                                  <a:effectLst/>
                                  <a:latin typeface="Cambria Math" panose="02040503050406030204" pitchFamily="18" charset="0"/>
                                  <a:ea typeface="Calibri" panose="020F0502020204030204" pitchFamily="34" charset="0"/>
                                  <a:cs typeface="Arial" panose="020B0604020202020204" pitchFamily="34" charset="0"/>
                                </a:rPr>
                              </m:ctrlPr>
                            </m:accPr>
                            <m:e>
                              <m:r>
                                <m:rPr>
                                  <m:nor/>
                                </m:rPr>
                                <a:rPr lang="fr-FR" sz="3200" b="1">
                                  <a:effectLst/>
                                  <a:latin typeface="Comic Sans MS" panose="030F0702030302020204" pitchFamily="66" charset="0"/>
                                  <a:ea typeface="Calibri" panose="020F0502020204030204" pitchFamily="34" charset="0"/>
                                  <a:cs typeface="Arial" panose="020B0604020202020204" pitchFamily="34" charset="0"/>
                                </a:rPr>
                                <m:t>OA</m:t>
                              </m:r>
                            </m:e>
                          </m:acc>
                        </m:den>
                      </m:f>
                      <m:r>
                        <m:rPr>
                          <m:nor/>
                        </m:rPr>
                        <a:rPr lang="fr-FR" sz="3200" b="1">
                          <a:effectLst/>
                          <a:latin typeface="Comic Sans MS" panose="030F0702030302020204" pitchFamily="66" charset="0"/>
                          <a:ea typeface="Calibri" panose="020F0502020204030204" pitchFamily="34" charset="0"/>
                          <a:cs typeface="Arial" panose="020B0604020202020204" pitchFamily="34" charset="0"/>
                        </a:rPr>
                        <m:t> = </m:t>
                      </m:r>
                      <m:f>
                        <m:fPr>
                          <m:ctrlPr>
                            <a:rPr lang="fr-FR" sz="3200" b="1" i="1">
                              <a:effectLst/>
                              <a:latin typeface="Cambria Math" panose="02040503050406030204" pitchFamily="18" charset="0"/>
                              <a:ea typeface="Calibri" panose="020F0502020204030204" pitchFamily="34" charset="0"/>
                              <a:cs typeface="Arial" panose="020B0604020202020204" pitchFamily="34" charset="0"/>
                            </a:rPr>
                          </m:ctrlPr>
                        </m:fPr>
                        <m:num>
                          <m:r>
                            <m:rPr>
                              <m:nor/>
                            </m:rPr>
                            <a:rPr lang="fr-FR" sz="3200" b="1">
                              <a:effectLst/>
                              <a:latin typeface="Comic Sans MS" panose="030F0702030302020204" pitchFamily="66" charset="0"/>
                              <a:ea typeface="Calibri" panose="020F0502020204030204" pitchFamily="34" charset="0"/>
                              <a:cs typeface="Arial" panose="020B0604020202020204" pitchFamily="34" charset="0"/>
                            </a:rPr>
                            <m:t>1</m:t>
                          </m:r>
                        </m:num>
                        <m:den>
                          <m:acc>
                            <m:accPr>
                              <m:chr m:val="̅"/>
                              <m:ctrlPr>
                                <a:rPr lang="fr-FR" sz="3200" b="1" i="1">
                                  <a:effectLst/>
                                  <a:latin typeface="Cambria Math" panose="02040503050406030204" pitchFamily="18" charset="0"/>
                                  <a:ea typeface="Calibri" panose="020F0502020204030204" pitchFamily="34" charset="0"/>
                                  <a:cs typeface="Arial" panose="020B0604020202020204" pitchFamily="34" charset="0"/>
                                </a:rPr>
                              </m:ctrlPr>
                            </m:accPr>
                            <m:e>
                              <m:r>
                                <m:rPr>
                                  <m:nor/>
                                </m:rPr>
                                <a:rPr lang="fr-FR" sz="3200" b="1">
                                  <a:effectLst/>
                                  <a:latin typeface="Comic Sans MS" panose="030F0702030302020204" pitchFamily="66" charset="0"/>
                                  <a:ea typeface="Calibri" panose="020F0502020204030204" pitchFamily="34" charset="0"/>
                                  <a:cs typeface="Arial" panose="020B0604020202020204" pitchFamily="34" charset="0"/>
                                </a:rPr>
                                <m:t>OF</m:t>
                              </m:r>
                              <m:r>
                                <m:rPr>
                                  <m:nor/>
                                </m:rPr>
                                <a:rPr lang="fr-FR" sz="3200" b="1" i="1">
                                  <a:effectLst/>
                                  <a:latin typeface="Comic Sans MS" panose="030F0702030302020204" pitchFamily="66" charset="0"/>
                                  <a:ea typeface="Calibri" panose="020F0502020204030204" pitchFamily="34" charset="0"/>
                                  <a:cs typeface="Arial" panose="020B0604020202020204" pitchFamily="34" charset="0"/>
                                </a:rPr>
                                <m:t>′</m:t>
                              </m:r>
                            </m:e>
                          </m:acc>
                        </m:den>
                      </m:f>
                      <m:r>
                        <m:rPr>
                          <m:nor/>
                        </m:rPr>
                        <a:rPr lang="fr-FR" sz="3200" b="1">
                          <a:effectLst/>
                          <a:latin typeface="Comic Sans MS" panose="030F0702030302020204" pitchFamily="66" charset="0"/>
                          <a:ea typeface="Calibri" panose="020F0502020204030204" pitchFamily="34" charset="0"/>
                          <a:cs typeface="Arial" panose="020B0604020202020204" pitchFamily="34" charset="0"/>
                        </a:rPr>
                        <m:t> =</m:t>
                      </m:r>
                      <m:r>
                        <m:rPr>
                          <m:nor/>
                        </m:rPr>
                        <a:rPr lang="fr-FR" sz="3200" b="1">
                          <a:effectLst/>
                          <a:latin typeface="Cambria Math" panose="02040503050406030204" pitchFamily="18" charset="0"/>
                          <a:ea typeface="Calibri" panose="020F0502020204030204" pitchFamily="34" charset="0"/>
                          <a:cs typeface="Arial" panose="020B0604020202020204" pitchFamily="34" charset="0"/>
                        </a:rPr>
                        <m:t> </m:t>
                      </m:r>
                      <m:f>
                        <m:fPr>
                          <m:ctrlPr>
                            <a:rPr lang="fr-FR" sz="3200" b="1" i="1">
                              <a:effectLst/>
                              <a:latin typeface="Cambria Math" panose="02040503050406030204" pitchFamily="18" charset="0"/>
                              <a:ea typeface="Calibri" panose="020F0502020204030204" pitchFamily="34" charset="0"/>
                              <a:cs typeface="Arial" panose="020B0604020202020204" pitchFamily="34" charset="0"/>
                            </a:rPr>
                          </m:ctrlPr>
                        </m:fPr>
                        <m:num>
                          <m:r>
                            <m:rPr>
                              <m:nor/>
                            </m:rPr>
                            <a:rPr lang="fr-FR" sz="3200" b="1">
                              <a:effectLst/>
                              <a:latin typeface="Comic Sans MS" panose="030F0702030302020204" pitchFamily="66" charset="0"/>
                              <a:ea typeface="Calibri" panose="020F0502020204030204" pitchFamily="34" charset="0"/>
                              <a:cs typeface="Arial" panose="020B0604020202020204" pitchFamily="34" charset="0"/>
                            </a:rPr>
                            <m:t>1</m:t>
                          </m:r>
                        </m:num>
                        <m:den>
                          <m:r>
                            <m:rPr>
                              <m:nor/>
                            </m:rPr>
                            <a:rPr lang="fr-FR" sz="3200" b="1">
                              <a:effectLst/>
                              <a:latin typeface="Comic Sans MS" panose="030F0702030302020204" pitchFamily="66" charset="0"/>
                              <a:ea typeface="Calibri" panose="020F0502020204030204" pitchFamily="34" charset="0"/>
                              <a:cs typeface="Arial" panose="020B0604020202020204" pitchFamily="34" charset="0"/>
                            </a:rPr>
                            <m:t>f</m:t>
                          </m:r>
                          <m:r>
                            <m:rPr>
                              <m:nor/>
                            </m:rPr>
                            <a:rPr lang="fr-FR" sz="3200" b="1" i="1">
                              <a:effectLst/>
                              <a:latin typeface="Comic Sans MS" panose="030F0702030302020204" pitchFamily="66" charset="0"/>
                              <a:ea typeface="Calibri" panose="020F0502020204030204" pitchFamily="34" charset="0"/>
                              <a:cs typeface="Arial" panose="020B0604020202020204" pitchFamily="34" charset="0"/>
                            </a:rPr>
                            <m:t>′</m:t>
                          </m:r>
                        </m:den>
                      </m:f>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effectLst/>
                    <a:latin typeface="Comic Sans MS" panose="030F0702030302020204" pitchFamily="66" charset="0"/>
                    <a:ea typeface="Calibri" panose="020F0502020204030204" pitchFamily="34" charset="0"/>
                    <a:cs typeface="Arial" panose="020B0604020202020204" pitchFamily="34"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8" name="ZoneTexte 87">
                <a:extLst>
                  <a:ext uri="{FF2B5EF4-FFF2-40B4-BE49-F238E27FC236}">
                    <a16:creationId xmlns:a16="http://schemas.microsoft.com/office/drawing/2014/main" id="{82ABF204-9EE3-15C0-3AEE-D1051D35EBF1}"/>
                  </a:ext>
                </a:extLst>
              </p:cNvPr>
              <p:cNvSpPr txBox="1">
                <a:spLocks noRot="1" noChangeAspect="1" noMove="1" noResize="1" noEditPoints="1" noAdjustHandles="1" noChangeArrowheads="1" noChangeShapeType="1" noTextEdit="1"/>
              </p:cNvSpPr>
              <p:nvPr/>
            </p:nvSpPr>
            <p:spPr>
              <a:xfrm>
                <a:off x="10060" y="4733721"/>
                <a:ext cx="12181940" cy="2018053"/>
              </a:xfrm>
              <a:prstGeom prst="rect">
                <a:avLst/>
              </a:prstGeom>
              <a:blipFill>
                <a:blip r:embed="rId3"/>
                <a:stretch>
                  <a:fillRect l="-551" t="-1813"/>
                </a:stretch>
              </a:blipFill>
            </p:spPr>
            <p:txBody>
              <a:bodyPr/>
              <a:lstStyle/>
              <a:p>
                <a:r>
                  <a:rPr lang="fr-FR">
                    <a:noFill/>
                  </a:rPr>
                  <a:t> </a:t>
                </a:r>
              </a:p>
            </p:txBody>
          </p:sp>
        </mc:Fallback>
      </mc:AlternateContent>
    </p:spTree>
    <p:extLst>
      <p:ext uri="{BB962C8B-B14F-4D97-AF65-F5344CB8AC3E}">
        <p14:creationId xmlns:p14="http://schemas.microsoft.com/office/powerpoint/2010/main" val="3116147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Image réelle – Grandissement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Connecteur droit 3">
            <a:extLst>
              <a:ext uri="{FF2B5EF4-FFF2-40B4-BE49-F238E27FC236}">
                <a16:creationId xmlns:a16="http://schemas.microsoft.com/office/drawing/2014/main" id="{F4A00EDB-7E4E-E719-07FC-347812CF0B2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Connecteur droit 6">
            <a:extLst>
              <a:ext uri="{FF2B5EF4-FFF2-40B4-BE49-F238E27FC236}">
                <a16:creationId xmlns:a16="http://schemas.microsoft.com/office/drawing/2014/main" id="{3EFA52FA-540D-6203-94A3-AD59068ABF44}"/>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86" name="Image 85">
            <a:extLst>
              <a:ext uri="{FF2B5EF4-FFF2-40B4-BE49-F238E27FC236}">
                <a16:creationId xmlns:a16="http://schemas.microsoft.com/office/drawing/2014/main" id="{C8F4FE51-CF78-AB4C-0055-2398617C5400}"/>
              </a:ext>
            </a:extLst>
          </p:cNvPr>
          <p:cNvPicPr>
            <a:picLocks noChangeAspect="1"/>
          </p:cNvPicPr>
          <p:nvPr/>
        </p:nvPicPr>
        <p:blipFill>
          <a:blip r:embed="rId2"/>
          <a:stretch>
            <a:fillRect/>
          </a:stretch>
        </p:blipFill>
        <p:spPr>
          <a:xfrm>
            <a:off x="2146311" y="601414"/>
            <a:ext cx="7899374" cy="2949956"/>
          </a:xfrm>
          <a:prstGeom prst="rect">
            <a:avLst/>
          </a:prstGeom>
        </p:spPr>
      </p:pic>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B19D5AFA-6B0E-EA4C-D1BF-7AC097A76EA6}"/>
                  </a:ext>
                </a:extLst>
              </p:cNvPr>
              <p:cNvSpPr txBox="1"/>
              <p:nvPr/>
            </p:nvSpPr>
            <p:spPr>
              <a:xfrm>
                <a:off x="0" y="3671848"/>
                <a:ext cx="12192000" cy="3162725"/>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Le grandissement, noté </a:t>
                </a:r>
                <a:r>
                  <a:rPr lang="fr-FR" sz="2000" dirty="0">
                    <a:effectLst/>
                    <a:latin typeface="Symbol" panose="05050102010706020507" pitchFamily="18" charset="2"/>
                    <a:ea typeface="Calibri" panose="020F0502020204030204" pitchFamily="34" charset="0"/>
                    <a:cs typeface="Arial" panose="020B0604020202020204" pitchFamily="34" charset="0"/>
                  </a:rPr>
                  <a:t>g</a:t>
                </a:r>
                <a:r>
                  <a:rPr lang="fr-FR" sz="2000" dirty="0">
                    <a:effectLst/>
                    <a:latin typeface="Comic Sans MS" panose="030F0702030302020204" pitchFamily="66" charset="0"/>
                    <a:ea typeface="Calibri" panose="020F0502020204030204" pitchFamily="34" charset="0"/>
                    <a:cs typeface="Arial" panose="020B0604020202020204" pitchFamily="34" charset="0"/>
                  </a:rPr>
                  <a:t>, est le rapport entre la taille de l’image A’B’ et la taille de l’objet AB:</a:t>
                </a:r>
              </a:p>
              <a:p>
                <a:pPr algn="just">
                  <a:lnSpc>
                    <a:spcPct val="107000"/>
                  </a:lnSpc>
                  <a:spcAft>
                    <a:spcPts val="80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 </a:t>
                </a:r>
                <a14:m>
                  <m:oMath xmlns:m="http://schemas.openxmlformats.org/officeDocument/2006/math">
                    <m:r>
                      <m:rPr>
                        <m:nor/>
                      </m:rPr>
                      <a:rPr lang="fr-FR" sz="3200" b="1">
                        <a:effectLst/>
                        <a:latin typeface="Symbol" panose="05050102010706020507" pitchFamily="18" charset="2"/>
                        <a:ea typeface="Times New Roman" panose="02020603050405020304" pitchFamily="18" charset="0"/>
                        <a:cs typeface="Arial" panose="020B0604020202020204" pitchFamily="34" charset="0"/>
                      </a:rPr>
                      <m:t>g</m:t>
                    </m:r>
                    <m:r>
                      <m:rPr>
                        <m:nor/>
                      </m:rPr>
                      <a:rPr lang="fr-FR" sz="3200" b="1">
                        <a:effectLst/>
                        <a:latin typeface="Cambria Math" panose="02040503050406030204" pitchFamily="18" charset="0"/>
                        <a:ea typeface="Times New Roman" panose="02020603050405020304" pitchFamily="18" charset="0"/>
                        <a:cs typeface="Arial" panose="020B0604020202020204" pitchFamily="34" charset="0"/>
                      </a:rPr>
                      <m:t> </m:t>
                    </m:r>
                    <m:r>
                      <m:rPr>
                        <m:nor/>
                      </m:rPr>
                      <a:rPr lang="fr-FR" sz="3200" b="1">
                        <a:effectLst/>
                        <a:latin typeface="Comic Sans MS" panose="030F0702030302020204" pitchFamily="66" charset="0"/>
                        <a:ea typeface="Times New Roman" panose="02020603050405020304" pitchFamily="18" charset="0"/>
                        <a:cs typeface="Arial" panose="020B0604020202020204" pitchFamily="34" charset="0"/>
                      </a:rPr>
                      <m:t>= </m:t>
                    </m:r>
                    <m:f>
                      <m:fPr>
                        <m:ctrlPr>
                          <a:rPr lang="fr-FR" sz="3200" b="1" i="1">
                            <a:effectLst/>
                            <a:latin typeface="Cambria Math" panose="02040503050406030204" pitchFamily="18" charset="0"/>
                            <a:ea typeface="Times New Roman" panose="02020603050405020304" pitchFamily="18" charset="0"/>
                            <a:cs typeface="Arial" panose="020B0604020202020204" pitchFamily="34" charset="0"/>
                          </a:rPr>
                        </m:ctrlPr>
                      </m:fPr>
                      <m:num>
                        <m:acc>
                          <m:accPr>
                            <m:chr m:val="̅"/>
                            <m:ctrlPr>
                              <a:rPr lang="fr-FR" sz="3200" b="1" i="1">
                                <a:effectLst/>
                                <a:latin typeface="Cambria Math" panose="02040503050406030204" pitchFamily="18" charset="0"/>
                                <a:ea typeface="Times New Roman" panose="02020603050405020304" pitchFamily="18" charset="0"/>
                                <a:cs typeface="Arial" panose="020B0604020202020204" pitchFamily="34" charset="0"/>
                              </a:rPr>
                            </m:ctrlPr>
                          </m:accPr>
                          <m:e>
                            <m:r>
                              <m:rPr>
                                <m:nor/>
                              </m:rPr>
                              <a:rPr lang="fr-FR" sz="3200" b="1">
                                <a:effectLst/>
                                <a:latin typeface="Comic Sans MS" panose="030F0702030302020204" pitchFamily="66" charset="0"/>
                                <a:ea typeface="Times New Roman" panose="02020603050405020304" pitchFamily="18" charset="0"/>
                                <a:cs typeface="Arial" panose="020B0604020202020204" pitchFamily="34" charset="0"/>
                              </a:rPr>
                              <m:t>A</m:t>
                            </m:r>
                            <m:r>
                              <m:rPr>
                                <m:nor/>
                              </m:rPr>
                              <a:rPr lang="fr-FR" sz="3200" b="1" i="1">
                                <a:effectLst/>
                                <a:latin typeface="Comic Sans MS" panose="030F0702030302020204" pitchFamily="66" charset="0"/>
                                <a:ea typeface="Times New Roman" panose="02020603050405020304" pitchFamily="18" charset="0"/>
                                <a:cs typeface="Arial" panose="020B0604020202020204" pitchFamily="34" charset="0"/>
                              </a:rPr>
                              <m:t>′</m:t>
                            </m:r>
                            <m:r>
                              <m:rPr>
                                <m:nor/>
                              </m:rPr>
                              <a:rPr lang="fr-FR" sz="3200" b="1">
                                <a:effectLst/>
                                <a:latin typeface="Comic Sans MS" panose="030F0702030302020204" pitchFamily="66" charset="0"/>
                                <a:ea typeface="Times New Roman" panose="02020603050405020304" pitchFamily="18" charset="0"/>
                                <a:cs typeface="Arial" panose="020B0604020202020204" pitchFamily="34" charset="0"/>
                              </a:rPr>
                              <m:t>B</m:t>
                            </m:r>
                            <m:r>
                              <m:rPr>
                                <m:nor/>
                              </m:rPr>
                              <a:rPr lang="fr-FR" sz="3200" b="1" i="1">
                                <a:effectLst/>
                                <a:latin typeface="Comic Sans MS" panose="030F0702030302020204" pitchFamily="66" charset="0"/>
                                <a:ea typeface="Times New Roman" panose="02020603050405020304" pitchFamily="18" charset="0"/>
                                <a:cs typeface="Arial" panose="020B0604020202020204" pitchFamily="34" charset="0"/>
                              </a:rPr>
                              <m:t>′</m:t>
                            </m:r>
                          </m:e>
                        </m:acc>
                      </m:num>
                      <m:den>
                        <m:acc>
                          <m:accPr>
                            <m:chr m:val="̅"/>
                            <m:ctrlPr>
                              <a:rPr lang="fr-FR" sz="3200" b="1" i="1">
                                <a:effectLst/>
                                <a:latin typeface="Cambria Math" panose="02040503050406030204" pitchFamily="18" charset="0"/>
                                <a:ea typeface="Times New Roman" panose="02020603050405020304" pitchFamily="18" charset="0"/>
                                <a:cs typeface="Arial" panose="020B0604020202020204" pitchFamily="34" charset="0"/>
                              </a:rPr>
                            </m:ctrlPr>
                          </m:accPr>
                          <m:e>
                            <m:r>
                              <m:rPr>
                                <m:nor/>
                              </m:rPr>
                              <a:rPr lang="fr-FR" sz="3200" b="1">
                                <a:effectLst/>
                                <a:latin typeface="Comic Sans MS" panose="030F0702030302020204" pitchFamily="66" charset="0"/>
                                <a:ea typeface="Times New Roman" panose="02020603050405020304" pitchFamily="18" charset="0"/>
                                <a:cs typeface="Arial" panose="020B0604020202020204" pitchFamily="34" charset="0"/>
                              </a:rPr>
                              <m:t>AB</m:t>
                            </m:r>
                          </m:e>
                        </m:acc>
                      </m:den>
                    </m:f>
                    <m:r>
                      <a:rPr lang="fr-FR" sz="3200" b="1" i="1">
                        <a:effectLst/>
                        <a:latin typeface="Cambria Math" panose="02040503050406030204" pitchFamily="18" charset="0"/>
                        <a:ea typeface="Times New Roman" panose="02020603050405020304" pitchFamily="18" charset="0"/>
                        <a:cs typeface="Arial" panose="020B0604020202020204" pitchFamily="34" charset="0"/>
                      </a:rPr>
                      <m:t> </m:t>
                    </m:r>
                    <m:r>
                      <m:rPr>
                        <m:nor/>
                      </m:rPr>
                      <a:rPr lang="fr-FR" sz="3200" b="1">
                        <a:effectLst/>
                        <a:latin typeface="Comic Sans MS" panose="030F0702030302020204" pitchFamily="66" charset="0"/>
                        <a:ea typeface="Times New Roman" panose="02020603050405020304" pitchFamily="18" charset="0"/>
                        <a:cs typeface="Arial" panose="020B0604020202020204" pitchFamily="34" charset="0"/>
                      </a:rPr>
                      <m:t>= </m:t>
                    </m:r>
                    <m:f>
                      <m:fPr>
                        <m:ctrlPr>
                          <a:rPr lang="fr-FR" sz="3200" b="1" i="1">
                            <a:effectLst/>
                            <a:latin typeface="Cambria Math" panose="02040503050406030204" pitchFamily="18" charset="0"/>
                            <a:ea typeface="Times New Roman" panose="02020603050405020304" pitchFamily="18" charset="0"/>
                            <a:cs typeface="Arial" panose="020B0604020202020204" pitchFamily="34" charset="0"/>
                          </a:rPr>
                        </m:ctrlPr>
                      </m:fPr>
                      <m:num>
                        <m:acc>
                          <m:accPr>
                            <m:chr m:val="̅"/>
                            <m:ctrlPr>
                              <a:rPr lang="fr-FR" sz="3200" b="1" i="1">
                                <a:effectLst/>
                                <a:latin typeface="Cambria Math" panose="02040503050406030204" pitchFamily="18" charset="0"/>
                                <a:ea typeface="Times New Roman" panose="02020603050405020304" pitchFamily="18" charset="0"/>
                                <a:cs typeface="Arial" panose="020B0604020202020204" pitchFamily="34" charset="0"/>
                              </a:rPr>
                            </m:ctrlPr>
                          </m:accPr>
                          <m:e>
                            <m:r>
                              <m:rPr>
                                <m:nor/>
                              </m:rPr>
                              <a:rPr lang="fr-FR" sz="3200" b="1">
                                <a:effectLst/>
                                <a:latin typeface="Comic Sans MS" panose="030F0702030302020204" pitchFamily="66" charset="0"/>
                                <a:ea typeface="Times New Roman" panose="02020603050405020304" pitchFamily="18" charset="0"/>
                                <a:cs typeface="Arial" panose="020B0604020202020204" pitchFamily="34" charset="0"/>
                              </a:rPr>
                              <m:t>OA</m:t>
                            </m:r>
                            <m:r>
                              <m:rPr>
                                <m:nor/>
                              </m:rPr>
                              <a:rPr lang="fr-FR" sz="3200" b="1" i="1">
                                <a:effectLst/>
                                <a:latin typeface="Comic Sans MS" panose="030F0702030302020204" pitchFamily="66" charset="0"/>
                                <a:ea typeface="Times New Roman" panose="02020603050405020304" pitchFamily="18" charset="0"/>
                                <a:cs typeface="Arial" panose="020B0604020202020204" pitchFamily="34" charset="0"/>
                              </a:rPr>
                              <m:t>′</m:t>
                            </m:r>
                          </m:e>
                        </m:acc>
                      </m:num>
                      <m:den>
                        <m:acc>
                          <m:accPr>
                            <m:chr m:val="̅"/>
                            <m:ctrlPr>
                              <a:rPr lang="fr-FR" sz="3200" b="1" i="1">
                                <a:effectLst/>
                                <a:latin typeface="Cambria Math" panose="02040503050406030204" pitchFamily="18" charset="0"/>
                                <a:ea typeface="Times New Roman" panose="02020603050405020304" pitchFamily="18" charset="0"/>
                                <a:cs typeface="Arial" panose="020B0604020202020204" pitchFamily="34" charset="0"/>
                              </a:rPr>
                            </m:ctrlPr>
                          </m:accPr>
                          <m:e>
                            <m:r>
                              <m:rPr>
                                <m:nor/>
                              </m:rPr>
                              <a:rPr lang="fr-FR" sz="3200" b="1">
                                <a:effectLst/>
                                <a:latin typeface="Comic Sans MS" panose="030F0702030302020204" pitchFamily="66" charset="0"/>
                                <a:ea typeface="Times New Roman" panose="02020603050405020304" pitchFamily="18" charset="0"/>
                                <a:cs typeface="Arial" panose="020B0604020202020204" pitchFamily="34" charset="0"/>
                              </a:rPr>
                              <m:t>OA</m:t>
                            </m:r>
                          </m:e>
                        </m:acc>
                      </m:den>
                    </m:f>
                  </m:oMath>
                </a14:m>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000" dirty="0">
                  <a:effectLst/>
                  <a:latin typeface="Comic Sans MS" panose="030F0702030302020204" pitchFamily="66" charset="0"/>
                  <a:ea typeface="Calibri" panose="020F0502020204030204" pitchFamily="34" charset="0"/>
                  <a:cs typeface="Arial" panose="020B0604020202020204" pitchFamily="34"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Le grandissement qui n’a pas d’unité est inférieur à 1 si l’image est plus petite que l’objet et supérieur à 1 dans le cas contraire.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ZoneTexte 2">
                <a:extLst>
                  <a:ext uri="{FF2B5EF4-FFF2-40B4-BE49-F238E27FC236}">
                    <a16:creationId xmlns:a16="http://schemas.microsoft.com/office/drawing/2014/main" id="{B19D5AFA-6B0E-EA4C-D1BF-7AC097A76EA6}"/>
                  </a:ext>
                </a:extLst>
              </p:cNvPr>
              <p:cNvSpPr txBox="1">
                <a:spLocks noRot="1" noChangeAspect="1" noMove="1" noResize="1" noEditPoints="1" noAdjustHandles="1" noChangeArrowheads="1" noChangeShapeType="1" noTextEdit="1"/>
              </p:cNvSpPr>
              <p:nvPr/>
            </p:nvSpPr>
            <p:spPr>
              <a:xfrm>
                <a:off x="0" y="3671848"/>
                <a:ext cx="12192000" cy="3162725"/>
              </a:xfrm>
              <a:prstGeom prst="rect">
                <a:avLst/>
              </a:prstGeom>
              <a:blipFill>
                <a:blip r:embed="rId3"/>
                <a:stretch>
                  <a:fillRect l="-500" t="-1156" r="-500" b="-2312"/>
                </a:stretch>
              </a:blipFill>
            </p:spPr>
            <p:txBody>
              <a:bodyPr/>
              <a:lstStyle/>
              <a:p>
                <a:r>
                  <a:rPr lang="fr-FR">
                    <a:noFill/>
                  </a:rPr>
                  <a:t> </a:t>
                </a:r>
              </a:p>
            </p:txBody>
          </p:sp>
        </mc:Fallback>
      </mc:AlternateContent>
    </p:spTree>
    <p:extLst>
      <p:ext uri="{BB962C8B-B14F-4D97-AF65-F5344CB8AC3E}">
        <p14:creationId xmlns:p14="http://schemas.microsoft.com/office/powerpoint/2010/main" val="2042657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40591"/>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latin typeface="Comic Sans MS" panose="030F0702030302020204" pitchFamily="66" charset="0"/>
                <a:cs typeface="Arial" panose="020B0604020202020204" pitchFamily="34" charset="0"/>
              </a:rPr>
              <a:t>Objet AB situé avant le foyer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Connecteur droit 3">
            <a:extLst>
              <a:ext uri="{FF2B5EF4-FFF2-40B4-BE49-F238E27FC236}">
                <a16:creationId xmlns:a16="http://schemas.microsoft.com/office/drawing/2014/main" id="{F4A00EDB-7E4E-E719-07FC-347812CF0B2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Connecteur droit 6">
            <a:extLst>
              <a:ext uri="{FF2B5EF4-FFF2-40B4-BE49-F238E27FC236}">
                <a16:creationId xmlns:a16="http://schemas.microsoft.com/office/drawing/2014/main" id="{3EFA52FA-540D-6203-94A3-AD59068ABF44}"/>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5" name="Image 4">
            <a:extLst>
              <a:ext uri="{FF2B5EF4-FFF2-40B4-BE49-F238E27FC236}">
                <a16:creationId xmlns:a16="http://schemas.microsoft.com/office/drawing/2014/main" id="{CFD2D245-8820-7DDD-0227-80BBC58E1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903" y="756833"/>
            <a:ext cx="6610194" cy="3183905"/>
          </a:xfrm>
          <a:prstGeom prst="rect">
            <a:avLst/>
          </a:prstGeom>
        </p:spPr>
      </p:pic>
      <p:sp>
        <p:nvSpPr>
          <p:cNvPr id="8" name="ZoneTexte 7">
            <a:extLst>
              <a:ext uri="{FF2B5EF4-FFF2-40B4-BE49-F238E27FC236}">
                <a16:creationId xmlns:a16="http://schemas.microsoft.com/office/drawing/2014/main" id="{B05AD9D5-D2DB-1671-229B-A2ED757EE732}"/>
              </a:ext>
            </a:extLst>
          </p:cNvPr>
          <p:cNvSpPr txBox="1"/>
          <p:nvPr/>
        </p:nvSpPr>
        <p:spPr>
          <a:xfrm>
            <a:off x="0" y="4122584"/>
            <a:ext cx="12192000" cy="2256195"/>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L'image formée à travers la lentille peut être observée sur un écran. On dit alors que l'image est réelle.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086100" lvl="6" indent="-342900" algn="just">
              <a:lnSpc>
                <a:spcPct val="107000"/>
              </a:lnSpc>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Si </a:t>
            </a:r>
            <a:r>
              <a:rPr lang="fr-FR" sz="2000" b="1" dirty="0">
                <a:effectLst/>
                <a:latin typeface="Symbol" panose="05050102010706020507" pitchFamily="18" charset="2"/>
                <a:ea typeface="Calibri" panose="020F0502020204030204" pitchFamily="34" charset="0"/>
                <a:cs typeface="Arial" panose="020B0604020202020204" pitchFamily="34" charset="0"/>
              </a:rPr>
              <a:t>g</a:t>
            </a:r>
            <a:r>
              <a:rPr lang="fr-FR" sz="2000" b="1" dirty="0">
                <a:effectLst/>
                <a:latin typeface="Comic Sans MS" panose="030F0702030302020204" pitchFamily="66" charset="0"/>
                <a:ea typeface="Calibri" panose="020F0502020204030204" pitchFamily="34" charset="0"/>
                <a:cs typeface="Arial" panose="020B0604020202020204" pitchFamily="34" charset="0"/>
              </a:rPr>
              <a:t> &lt; 0</a:t>
            </a:r>
            <a:r>
              <a:rPr lang="fr-FR" sz="2000" dirty="0">
                <a:effectLst/>
                <a:latin typeface="Comic Sans MS" panose="030F0702030302020204" pitchFamily="66" charset="0"/>
                <a:ea typeface="Calibri" panose="020F0502020204030204" pitchFamily="34" charset="0"/>
                <a:cs typeface="Arial" panose="020B0604020202020204" pitchFamily="34" charset="0"/>
              </a:rPr>
              <a:t> alors l'image est renversée.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086100" lvl="6" indent="-342900" algn="just">
              <a:lnSpc>
                <a:spcPct val="107000"/>
              </a:lnSpc>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Si </a:t>
            </a:r>
            <a:r>
              <a:rPr lang="fr-FR" sz="2000" b="1" dirty="0">
                <a:effectLst/>
                <a:latin typeface="Comic Sans MS" panose="030F0702030302020204" pitchFamily="66" charset="0"/>
                <a:ea typeface="Calibri" panose="020F0502020204030204" pitchFamily="34" charset="0"/>
                <a:cs typeface="Arial" panose="020B0604020202020204" pitchFamily="34" charset="0"/>
              </a:rPr>
              <a:t>|</a:t>
            </a:r>
            <a:r>
              <a:rPr lang="fr-FR" sz="2000" b="1" dirty="0">
                <a:effectLst/>
                <a:latin typeface="Symbol" panose="05050102010706020507" pitchFamily="18" charset="2"/>
                <a:ea typeface="Calibri" panose="020F0502020204030204" pitchFamily="34" charset="0"/>
                <a:cs typeface="Arial" panose="020B0604020202020204" pitchFamily="34" charset="0"/>
              </a:rPr>
              <a:t>g</a:t>
            </a:r>
            <a:r>
              <a:rPr lang="fr-FR" sz="2000" b="1" dirty="0">
                <a:effectLst/>
                <a:latin typeface="Comic Sans MS" panose="030F0702030302020204" pitchFamily="66" charset="0"/>
                <a:ea typeface="Calibri" panose="020F0502020204030204" pitchFamily="34" charset="0"/>
                <a:cs typeface="Arial" panose="020B0604020202020204" pitchFamily="34" charset="0"/>
              </a:rPr>
              <a:t>| &lt; 1</a:t>
            </a:r>
            <a:r>
              <a:rPr lang="fr-FR" sz="2000" dirty="0">
                <a:effectLst/>
                <a:latin typeface="Comic Sans MS" panose="030F0702030302020204" pitchFamily="66" charset="0"/>
                <a:ea typeface="Calibri" panose="020F0502020204030204" pitchFamily="34" charset="0"/>
                <a:cs typeface="Arial" panose="020B0604020202020204" pitchFamily="34" charset="0"/>
              </a:rPr>
              <a:t> alors l'image est plus petite que l'objet.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086100" lvl="6"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Si </a:t>
            </a:r>
            <a:r>
              <a:rPr lang="fr-FR" sz="2000" b="1" dirty="0">
                <a:effectLst/>
                <a:latin typeface="Comic Sans MS" panose="030F0702030302020204" pitchFamily="66" charset="0"/>
                <a:ea typeface="Calibri" panose="020F0502020204030204" pitchFamily="34" charset="0"/>
                <a:cs typeface="Arial" panose="020B0604020202020204" pitchFamily="34" charset="0"/>
              </a:rPr>
              <a:t>|</a:t>
            </a:r>
            <a:r>
              <a:rPr lang="fr-FR" sz="2000" b="1" dirty="0">
                <a:effectLst/>
                <a:latin typeface="Symbol" panose="05050102010706020507" pitchFamily="18" charset="2"/>
                <a:ea typeface="Calibri" panose="020F0502020204030204" pitchFamily="34" charset="0"/>
                <a:cs typeface="Arial" panose="020B0604020202020204" pitchFamily="34" charset="0"/>
              </a:rPr>
              <a:t>g</a:t>
            </a:r>
            <a:r>
              <a:rPr lang="fr-FR" sz="2000" b="1" dirty="0">
                <a:effectLst/>
                <a:latin typeface="Comic Sans MS" panose="030F0702030302020204" pitchFamily="66" charset="0"/>
                <a:ea typeface="Calibri" panose="020F0502020204030204" pitchFamily="34" charset="0"/>
                <a:cs typeface="Arial" panose="020B0604020202020204" pitchFamily="34" charset="0"/>
              </a:rPr>
              <a:t>| &gt; 1</a:t>
            </a:r>
            <a:r>
              <a:rPr lang="fr-FR" sz="2000" dirty="0">
                <a:effectLst/>
                <a:latin typeface="Comic Sans MS" panose="030F0702030302020204" pitchFamily="66" charset="0"/>
                <a:ea typeface="Calibri" panose="020F0502020204030204" pitchFamily="34" charset="0"/>
                <a:cs typeface="Arial" panose="020B0604020202020204" pitchFamily="34" charset="0"/>
              </a:rPr>
              <a:t> alors l'image est plus grande que l'objet.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Étoile : 5 branches 12">
            <a:hlinkClick r:id="rId3"/>
            <a:extLst>
              <a:ext uri="{FF2B5EF4-FFF2-40B4-BE49-F238E27FC236}">
                <a16:creationId xmlns:a16="http://schemas.microsoft.com/office/drawing/2014/main" id="{674335CA-E414-62A9-7F1D-BD3DF434AB92}"/>
              </a:ext>
            </a:extLst>
          </p:cNvPr>
          <p:cNvSpPr/>
          <p:nvPr/>
        </p:nvSpPr>
        <p:spPr>
          <a:xfrm>
            <a:off x="9645533" y="2076215"/>
            <a:ext cx="545139" cy="54513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70117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40591"/>
            <a:ext cx="12192000" cy="590611"/>
          </a:xfrm>
          <a:prstGeom prst="rect">
            <a:avLst/>
          </a:prstGeom>
          <a:noFill/>
        </p:spPr>
        <p:txBody>
          <a:bodyPr wrap="square">
            <a:spAutoFit/>
          </a:bodyPr>
          <a:lstStyle/>
          <a:p>
            <a:pPr algn="ctr">
              <a:lnSpc>
                <a:spcPct val="107000"/>
              </a:lnSpc>
              <a:spcAft>
                <a:spcPts val="800"/>
              </a:spcAft>
            </a:pPr>
            <a:r>
              <a:rPr lang="fr-FR" sz="3200" b="1" dirty="0">
                <a:solidFill>
                  <a:srgbClr val="FF0000"/>
                </a:solidFill>
                <a:latin typeface="Comic Sans MS" panose="030F0702030302020204" pitchFamily="66" charset="0"/>
                <a:cs typeface="Arial" panose="020B0604020202020204" pitchFamily="34" charset="0"/>
              </a:rPr>
              <a:t>Objet AB situé entre le foyer objet et le centre optique O</a:t>
            </a:r>
          </a:p>
        </p:txBody>
      </p:sp>
      <p:cxnSp>
        <p:nvCxnSpPr>
          <p:cNvPr id="4" name="Connecteur droit 3">
            <a:extLst>
              <a:ext uri="{FF2B5EF4-FFF2-40B4-BE49-F238E27FC236}">
                <a16:creationId xmlns:a16="http://schemas.microsoft.com/office/drawing/2014/main" id="{F4A00EDB-7E4E-E719-07FC-347812CF0B2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Connecteur droit 6">
            <a:extLst>
              <a:ext uri="{FF2B5EF4-FFF2-40B4-BE49-F238E27FC236}">
                <a16:creationId xmlns:a16="http://schemas.microsoft.com/office/drawing/2014/main" id="{3EFA52FA-540D-6203-94A3-AD59068ABF44}"/>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a:extLst>
              <a:ext uri="{FF2B5EF4-FFF2-40B4-BE49-F238E27FC236}">
                <a16:creationId xmlns:a16="http://schemas.microsoft.com/office/drawing/2014/main" id="{E40C7B15-2F5F-AA52-448C-D159F8183C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416" y="819511"/>
            <a:ext cx="6687167" cy="2925352"/>
          </a:xfrm>
          <a:prstGeom prst="rect">
            <a:avLst/>
          </a:prstGeom>
        </p:spPr>
      </p:pic>
      <p:sp>
        <p:nvSpPr>
          <p:cNvPr id="6" name="ZoneTexte 5">
            <a:extLst>
              <a:ext uri="{FF2B5EF4-FFF2-40B4-BE49-F238E27FC236}">
                <a16:creationId xmlns:a16="http://schemas.microsoft.com/office/drawing/2014/main" id="{D5972DAA-2993-8D1E-ADD8-0825CA874BD3}"/>
              </a:ext>
            </a:extLst>
          </p:cNvPr>
          <p:cNvSpPr txBox="1"/>
          <p:nvPr/>
        </p:nvSpPr>
        <p:spPr>
          <a:xfrm>
            <a:off x="0" y="3930824"/>
            <a:ext cx="12192000" cy="1926874"/>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L'image formée à travers la lentille ne peut être observée sur un écran. On dit alors que l'image est virtuelle.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086100" lvl="6" indent="-342900" algn="just">
              <a:lnSpc>
                <a:spcPct val="107000"/>
              </a:lnSpc>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Si </a:t>
            </a:r>
            <a:r>
              <a:rPr lang="fr-FR" sz="2000" b="1" dirty="0">
                <a:effectLst/>
                <a:latin typeface="Symbol" panose="05050102010706020507" pitchFamily="18" charset="2"/>
                <a:ea typeface="Calibri" panose="020F0502020204030204" pitchFamily="34" charset="0"/>
                <a:cs typeface="Arial" panose="020B0604020202020204" pitchFamily="34" charset="0"/>
              </a:rPr>
              <a:t>g</a:t>
            </a:r>
            <a:r>
              <a:rPr lang="fr-FR" sz="2000" b="1" dirty="0">
                <a:effectLst/>
                <a:latin typeface="Comic Sans MS" panose="030F0702030302020204" pitchFamily="66" charset="0"/>
                <a:ea typeface="Calibri" panose="020F0502020204030204" pitchFamily="34" charset="0"/>
                <a:cs typeface="Arial" panose="020B0604020202020204" pitchFamily="34" charset="0"/>
              </a:rPr>
              <a:t> &gt; 0</a:t>
            </a:r>
            <a:r>
              <a:rPr lang="fr-FR" sz="2000" dirty="0">
                <a:effectLst/>
                <a:latin typeface="Comic Sans MS" panose="030F0702030302020204" pitchFamily="66" charset="0"/>
                <a:ea typeface="Calibri" panose="020F0502020204030204" pitchFamily="34" charset="0"/>
                <a:cs typeface="Arial" panose="020B0604020202020204" pitchFamily="34" charset="0"/>
              </a:rPr>
              <a:t> alors l'image est droite.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086100" lvl="6"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Si </a:t>
            </a:r>
            <a:r>
              <a:rPr lang="fr-FR" sz="2000" b="1" dirty="0">
                <a:effectLst/>
                <a:latin typeface="Comic Sans MS" panose="030F0702030302020204" pitchFamily="66" charset="0"/>
                <a:ea typeface="Calibri" panose="020F0502020204030204" pitchFamily="34" charset="0"/>
                <a:cs typeface="Arial" panose="020B0604020202020204" pitchFamily="34" charset="0"/>
              </a:rPr>
              <a:t>|</a:t>
            </a:r>
            <a:r>
              <a:rPr lang="fr-FR" sz="2000" b="1" dirty="0">
                <a:effectLst/>
                <a:latin typeface="Symbol" panose="05050102010706020507" pitchFamily="18" charset="2"/>
                <a:ea typeface="Calibri" panose="020F0502020204030204" pitchFamily="34" charset="0"/>
                <a:cs typeface="Arial" panose="020B0604020202020204" pitchFamily="34" charset="0"/>
              </a:rPr>
              <a:t>g</a:t>
            </a:r>
            <a:r>
              <a:rPr lang="fr-FR" sz="2000" b="1" dirty="0">
                <a:effectLst/>
                <a:latin typeface="Comic Sans MS" panose="030F0702030302020204" pitchFamily="66" charset="0"/>
                <a:ea typeface="Calibri" panose="020F0502020204030204" pitchFamily="34" charset="0"/>
                <a:cs typeface="Arial" panose="020B0604020202020204" pitchFamily="34" charset="0"/>
              </a:rPr>
              <a:t>| &gt; 1</a:t>
            </a:r>
            <a:r>
              <a:rPr lang="fr-FR" sz="2000" dirty="0">
                <a:effectLst/>
                <a:latin typeface="Comic Sans MS" panose="030F0702030302020204" pitchFamily="66" charset="0"/>
                <a:ea typeface="Calibri" panose="020F0502020204030204" pitchFamily="34" charset="0"/>
                <a:cs typeface="Arial" panose="020B0604020202020204" pitchFamily="34" charset="0"/>
              </a:rPr>
              <a:t> alors l'image est plus grande que l'objet.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Étoile : 5 branches 11">
            <a:hlinkClick r:id="rId3"/>
            <a:extLst>
              <a:ext uri="{FF2B5EF4-FFF2-40B4-BE49-F238E27FC236}">
                <a16:creationId xmlns:a16="http://schemas.microsoft.com/office/drawing/2014/main" id="{A6E4DE5F-B930-5522-8CA7-2052BAE934A7}"/>
              </a:ext>
            </a:extLst>
          </p:cNvPr>
          <p:cNvSpPr/>
          <p:nvPr/>
        </p:nvSpPr>
        <p:spPr>
          <a:xfrm>
            <a:off x="9645533" y="2008443"/>
            <a:ext cx="545139" cy="54513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8115476"/>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4806.tgt.Office_50301108_TF33713516_Win32_OJ112196127.potx" id="{22996B42-D21B-4B21-8A2E-2EFD633A6008}" vid="{A1A70CD2-AB8C-4833-8F02-56C7A9672AB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{31915EBF-C4B5-45D0-BD6E-FCB0B018A46C}tf33713516_win32</Template>
  <TotalTime>126</TotalTime>
  <Words>1125</Words>
  <Application>Microsoft Office PowerPoint</Application>
  <PresentationFormat>Grand écran</PresentationFormat>
  <Paragraphs>96</Paragraphs>
  <Slides>14</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14</vt:i4>
      </vt:variant>
    </vt:vector>
  </HeadingPairs>
  <TitlesOfParts>
    <vt:vector size="22" baseType="lpstr">
      <vt:lpstr>Arial</vt:lpstr>
      <vt:lpstr>Calibri</vt:lpstr>
      <vt:lpstr>Cambria Math</vt:lpstr>
      <vt:lpstr>Comic Sans MS</vt:lpstr>
      <vt:lpstr>Gill Sans MT</vt:lpstr>
      <vt:lpstr>Symbol</vt:lpstr>
      <vt:lpstr>Walbaum Display</vt:lpstr>
      <vt:lpstr>3DFloatVTI</vt:lpstr>
      <vt:lpstr>LENTILLES MINCES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LENTILLES MINCES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LENTILLES MINCES</dc:title>
  <dc:creator>Thierry Chauvet</dc:creator>
  <cp:lastModifiedBy>Thierry Chauvet</cp:lastModifiedBy>
  <cp:revision>14</cp:revision>
  <dcterms:created xsi:type="dcterms:W3CDTF">2022-09-17T08:20:32Z</dcterms:created>
  <dcterms:modified xsi:type="dcterms:W3CDTF">2023-09-07T19:11:37Z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